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</p:sldIdLst>
  <p:sldSz cy="6858000" cx="9144000"/>
  <p:notesSz cx="9144000" cy="6858000"/>
  <p:embeddedFontLst>
    <p:embeddedFont>
      <p:font typeface="Nunito"/>
      <p:regular r:id="rId84"/>
      <p:bold r:id="rId85"/>
      <p:italic r:id="rId86"/>
      <p:boldItalic r:id="rId87"/>
    </p:embeddedFont>
    <p:embeddedFont>
      <p:font typeface="Montserrat"/>
      <p:regular r:id="rId88"/>
      <p:bold r:id="rId89"/>
      <p:italic r:id="rId90"/>
      <p:boldItalic r:id="rId91"/>
    </p:embeddedFont>
    <p:embeddedFont>
      <p:font typeface="Bebas Neue"/>
      <p:regular r:id="rId92"/>
    </p:embeddedFont>
    <p:embeddedFont>
      <p:font typeface="Tahoma"/>
      <p:regular r:id="rId93"/>
      <p:bold r:id="rId94"/>
    </p:embeddedFont>
    <p:embeddedFont>
      <p:font typeface="Maven Pro"/>
      <p:bold r:id="rId95"/>
    </p:embeddedFont>
    <p:embeddedFont>
      <p:font typeface="Bodoni"/>
      <p:regular r:id="rId96"/>
      <p:bold r:id="rId97"/>
      <p:italic r:id="rId98"/>
      <p:boldItalic r:id="rId99"/>
    </p:embeddedFont>
    <p:embeddedFont>
      <p:font typeface="PT Sans"/>
      <p:regular r:id="rId100"/>
      <p:bold r:id="rId101"/>
      <p:italic r:id="rId102"/>
      <p:boldItalic r:id="rId103"/>
    </p:embeddedFont>
    <p:embeddedFont>
      <p:font typeface="DM Sans"/>
      <p:bold r:id="rId104"/>
      <p:boldItalic r:id="rId105"/>
    </p:embeddedFont>
    <p:embeddedFont>
      <p:font typeface="Questrial"/>
      <p:regular r:id="rId106"/>
    </p:embeddedFont>
    <p:embeddedFont>
      <p:font typeface="Open Sans"/>
      <p:regular r:id="rId107"/>
      <p:bold r:id="rId108"/>
      <p:italic r:id="rId109"/>
      <p:boldItalic r:id="rId1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GoogleSlidesCustomDataVersion2">
      <go:slidesCustomData xmlns:go="http://customooxmlschemas.google.com/" r:id="rId111" roundtripDataSignature="AMtx7mjO7+0rng7FYXeV5ipqIvntCk9Oa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9B30A87-FFC6-46F4-906B-E3FFADF4AA37}">
  <a:tblStyle styleId="{59B30A87-FFC6-46F4-906B-E3FFADF4AA37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852E5D6D-CCB3-48FA-B395-C32686CA8E5C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07" Type="http://schemas.openxmlformats.org/officeDocument/2006/relationships/font" Target="fonts/OpenSans-regular.fntdata"/><Relationship Id="rId106" Type="http://schemas.openxmlformats.org/officeDocument/2006/relationships/font" Target="fonts/Questrial-regular.fntdata"/><Relationship Id="rId105" Type="http://schemas.openxmlformats.org/officeDocument/2006/relationships/font" Target="fonts/DMSans-boldItalic.fntdata"/><Relationship Id="rId104" Type="http://schemas.openxmlformats.org/officeDocument/2006/relationships/font" Target="fonts/DMSans-bold.fntdata"/><Relationship Id="rId109" Type="http://schemas.openxmlformats.org/officeDocument/2006/relationships/font" Target="fonts/OpenSans-italic.fntdata"/><Relationship Id="rId108" Type="http://schemas.openxmlformats.org/officeDocument/2006/relationships/font" Target="fonts/OpenSans-bold.fntdata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103" Type="http://schemas.openxmlformats.org/officeDocument/2006/relationships/font" Target="fonts/PTSans-boldItalic.fntdata"/><Relationship Id="rId102" Type="http://schemas.openxmlformats.org/officeDocument/2006/relationships/font" Target="fonts/PTSans-italic.fntdata"/><Relationship Id="rId101" Type="http://schemas.openxmlformats.org/officeDocument/2006/relationships/font" Target="fonts/PTSans-bold.fntdata"/><Relationship Id="rId100" Type="http://schemas.openxmlformats.org/officeDocument/2006/relationships/font" Target="fonts/PTSans-regular.fntdata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95" Type="http://schemas.openxmlformats.org/officeDocument/2006/relationships/font" Target="fonts/MavenPro-bold.fntdata"/><Relationship Id="rId94" Type="http://schemas.openxmlformats.org/officeDocument/2006/relationships/font" Target="fonts/Tahoma-bold.fntdata"/><Relationship Id="rId97" Type="http://schemas.openxmlformats.org/officeDocument/2006/relationships/font" Target="fonts/Bodoni-bold.fntdata"/><Relationship Id="rId96" Type="http://schemas.openxmlformats.org/officeDocument/2006/relationships/font" Target="fonts/Bodoni-regular.fntdata"/><Relationship Id="rId11" Type="http://schemas.openxmlformats.org/officeDocument/2006/relationships/slide" Target="slides/slide5.xml"/><Relationship Id="rId99" Type="http://schemas.openxmlformats.org/officeDocument/2006/relationships/font" Target="fonts/Bodoni-boldItalic.fntdata"/><Relationship Id="rId10" Type="http://schemas.openxmlformats.org/officeDocument/2006/relationships/slide" Target="slides/slide4.xml"/><Relationship Id="rId98" Type="http://schemas.openxmlformats.org/officeDocument/2006/relationships/font" Target="fonts/Bodoni-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91" Type="http://schemas.openxmlformats.org/officeDocument/2006/relationships/font" Target="fonts/Montserrat-boldItalic.fntdata"/><Relationship Id="rId90" Type="http://schemas.openxmlformats.org/officeDocument/2006/relationships/font" Target="fonts/Montserrat-italic.fntdata"/><Relationship Id="rId93" Type="http://schemas.openxmlformats.org/officeDocument/2006/relationships/font" Target="fonts/Tahoma-regular.fntdata"/><Relationship Id="rId92" Type="http://schemas.openxmlformats.org/officeDocument/2006/relationships/font" Target="fonts/BebasNeue-regular.fntdata"/><Relationship Id="rId15" Type="http://schemas.openxmlformats.org/officeDocument/2006/relationships/slide" Target="slides/slide9.xml"/><Relationship Id="rId110" Type="http://schemas.openxmlformats.org/officeDocument/2006/relationships/font" Target="fonts/OpenSans-boldItalic.fntdata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11" Type="http://customschemas.google.com/relationships/presentationmetadata" Target="metadata"/><Relationship Id="rId84" Type="http://schemas.openxmlformats.org/officeDocument/2006/relationships/font" Target="fonts/Nunito-regular.fntdata"/><Relationship Id="rId83" Type="http://schemas.openxmlformats.org/officeDocument/2006/relationships/slide" Target="slides/slide77.xml"/><Relationship Id="rId86" Type="http://schemas.openxmlformats.org/officeDocument/2006/relationships/font" Target="fonts/Nunito-italic.fntdata"/><Relationship Id="rId85" Type="http://schemas.openxmlformats.org/officeDocument/2006/relationships/font" Target="fonts/Nunito-bold.fntdata"/><Relationship Id="rId88" Type="http://schemas.openxmlformats.org/officeDocument/2006/relationships/font" Target="fonts/Montserrat-regular.fntdata"/><Relationship Id="rId87" Type="http://schemas.openxmlformats.org/officeDocument/2006/relationships/font" Target="fonts/Nunito-boldItalic.fntdata"/><Relationship Id="rId89" Type="http://schemas.openxmlformats.org/officeDocument/2006/relationships/font" Target="fonts/Montserrat-bold.fntdata"/><Relationship Id="rId80" Type="http://schemas.openxmlformats.org/officeDocument/2006/relationships/slide" Target="slides/slide74.xml"/><Relationship Id="rId82" Type="http://schemas.openxmlformats.org/officeDocument/2006/relationships/slide" Target="slides/slide76.xml"/><Relationship Id="rId81" Type="http://schemas.openxmlformats.org/officeDocument/2006/relationships/slide" Target="slides/slide75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slide" Target="slides/slide67.xml"/><Relationship Id="rId72" Type="http://schemas.openxmlformats.org/officeDocument/2006/relationships/slide" Target="slides/slide66.xml"/><Relationship Id="rId75" Type="http://schemas.openxmlformats.org/officeDocument/2006/relationships/slide" Target="slides/slide69.xml"/><Relationship Id="rId74" Type="http://schemas.openxmlformats.org/officeDocument/2006/relationships/slide" Target="slides/slide68.xml"/><Relationship Id="rId77" Type="http://schemas.openxmlformats.org/officeDocument/2006/relationships/slide" Target="slides/slide71.xml"/><Relationship Id="rId76" Type="http://schemas.openxmlformats.org/officeDocument/2006/relationships/slide" Target="slides/slide70.xml"/><Relationship Id="rId79" Type="http://schemas.openxmlformats.org/officeDocument/2006/relationships/slide" Target="slides/slide73.xml"/><Relationship Id="rId78" Type="http://schemas.openxmlformats.org/officeDocument/2006/relationships/slide" Target="slides/slide72.xml"/><Relationship Id="rId71" Type="http://schemas.openxmlformats.org/officeDocument/2006/relationships/slide" Target="slides/slide65.xml"/><Relationship Id="rId70" Type="http://schemas.openxmlformats.org/officeDocument/2006/relationships/slide" Target="slides/slide64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8" Type="http://schemas.openxmlformats.org/officeDocument/2006/relationships/slide" Target="slides/slide62.xml"/><Relationship Id="rId67" Type="http://schemas.openxmlformats.org/officeDocument/2006/relationships/slide" Target="slides/slide61.xml"/><Relationship Id="rId60" Type="http://schemas.openxmlformats.org/officeDocument/2006/relationships/slide" Target="slides/slide54.xml"/><Relationship Id="rId69" Type="http://schemas.openxmlformats.org/officeDocument/2006/relationships/slide" Target="slides/slide6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9" Type="http://schemas.openxmlformats.org/officeDocument/2006/relationships/slide" Target="slides/slide53.xml"/><Relationship Id="rId58" Type="http://schemas.openxmlformats.org/officeDocument/2006/relationships/slide" Target="slides/slide5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0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10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1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1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1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1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15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16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17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8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18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9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19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0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20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2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2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2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2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2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2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25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26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2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27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28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28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9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29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30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30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3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3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3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3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3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3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3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3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3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p35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p36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37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38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38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9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6" name="Google Shape;486;p39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40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3" name="Google Shape;493;p40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4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4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4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0" name="Google Shape;540;p4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4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4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4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4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4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45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4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46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4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7" name="Google Shape;707;p47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48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3" name="Google Shape;713;p48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49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1" name="Google Shape;721;p49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5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50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8" name="Google Shape;728;p50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5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7" name="Google Shape;737;p5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5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4" name="Google Shape;744;p5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5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3" name="Google Shape;763;p5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5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7" name="Google Shape;777;p5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5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0" name="Google Shape;790;p55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5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9" name="Google Shape;799;p56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5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5" name="Google Shape;805;p57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58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0" name="Google Shape;810;p58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59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5" name="Google Shape;815;p59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6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60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0" name="Google Shape;820;p60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6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6" name="Google Shape;826;p6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6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1" name="Google Shape;831;p6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6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4" name="Google Shape;854;p6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6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9" name="Google Shape;859;p6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6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2" name="Google Shape;872;p65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6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9" name="Google Shape;889;p66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6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7" name="Google Shape;907;p67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3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p68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5" name="Google Shape;925;p68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69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2" name="Google Shape;932;p69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7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9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70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1" name="Google Shape;941;p70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p7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8" name="Google Shape;948;p7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p7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5" name="Google Shape;955;p7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0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7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2" name="Google Shape;962;p7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7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8" name="Google Shape;968;p7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4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7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6" name="Google Shape;976;p75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7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2" name="Google Shape;982;p76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7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7" name="Google Shape;987;p77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8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9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9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image" Target="../media/image34.png"/><Relationship Id="rId6" Type="http://schemas.openxmlformats.org/officeDocument/2006/relationships/image" Target="../media/image3.png"/><Relationship Id="rId7" Type="http://schemas.openxmlformats.org/officeDocument/2006/relationships/image" Target="../media/image7.png"/><Relationship Id="rId8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79"/>
          <p:cNvSpPr txBox="1"/>
          <p:nvPr>
            <p:ph type="title"/>
          </p:nvPr>
        </p:nvSpPr>
        <p:spPr>
          <a:xfrm>
            <a:off x="537463" y="588645"/>
            <a:ext cx="7861934" cy="6965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79"/>
          <p:cNvSpPr txBox="1"/>
          <p:nvPr>
            <p:ph idx="1" type="body"/>
          </p:nvPr>
        </p:nvSpPr>
        <p:spPr>
          <a:xfrm>
            <a:off x="4343527" y="1914906"/>
            <a:ext cx="4756784" cy="1566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79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79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79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bg>
      <p:bgPr>
        <a:solidFill>
          <a:schemeClr val="lt1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8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80"/>
          <p:cNvSpPr txBox="1"/>
          <p:nvPr>
            <p:ph type="ctrTitle"/>
          </p:nvPr>
        </p:nvSpPr>
        <p:spPr>
          <a:xfrm>
            <a:off x="234797" y="330834"/>
            <a:ext cx="6972300" cy="17411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0"/>
          <p:cNvSpPr txBox="1"/>
          <p:nvPr>
            <p:ph idx="1" type="subTitle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80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80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80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1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81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81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showMasterSp="0">
  <p:cSld name="Title Only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2"/>
          <p:cNvSpPr txBox="1"/>
          <p:nvPr>
            <p:ph type="title"/>
          </p:nvPr>
        </p:nvSpPr>
        <p:spPr>
          <a:xfrm>
            <a:off x="537463" y="588645"/>
            <a:ext cx="7861934" cy="6965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82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82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82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bg>
      <p:bgPr>
        <a:solidFill>
          <a:schemeClr val="lt1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8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58200" y="707135"/>
            <a:ext cx="685800" cy="5364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0" y="3663695"/>
            <a:ext cx="2743200" cy="31943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83"/>
          <p:cNvSpPr txBox="1"/>
          <p:nvPr>
            <p:ph type="title"/>
          </p:nvPr>
        </p:nvSpPr>
        <p:spPr>
          <a:xfrm>
            <a:off x="537463" y="588645"/>
            <a:ext cx="7861934" cy="6965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83"/>
          <p:cNvSpPr txBox="1"/>
          <p:nvPr>
            <p:ph idx="1" type="body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83"/>
          <p:cNvSpPr txBox="1"/>
          <p:nvPr>
            <p:ph idx="2" type="body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83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83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83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bg>
      <p:bgPr>
        <a:solidFill>
          <a:schemeClr val="lt1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8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84"/>
          <p:cNvSpPr/>
          <p:nvPr/>
        </p:nvSpPr>
        <p:spPr>
          <a:xfrm>
            <a:off x="0" y="0"/>
            <a:ext cx="5295900" cy="6858000"/>
          </a:xfrm>
          <a:custGeom>
            <a:rect b="b" l="l" r="r" t="t"/>
            <a:pathLst>
              <a:path extrusionOk="0" h="6858000" w="5295900">
                <a:moveTo>
                  <a:pt x="4049649" y="0"/>
                </a:moveTo>
                <a:lnTo>
                  <a:pt x="0" y="0"/>
                </a:lnTo>
                <a:lnTo>
                  <a:pt x="0" y="6857999"/>
                </a:lnTo>
                <a:lnTo>
                  <a:pt x="4049649" y="6857999"/>
                </a:lnTo>
                <a:lnTo>
                  <a:pt x="4092955" y="6812861"/>
                </a:lnTo>
                <a:lnTo>
                  <a:pt x="4122594" y="6780028"/>
                </a:lnTo>
                <a:lnTo>
                  <a:pt x="4151937" y="6746747"/>
                </a:lnTo>
                <a:lnTo>
                  <a:pt x="4180983" y="6713021"/>
                </a:lnTo>
                <a:lnTo>
                  <a:pt x="4209728" y="6678855"/>
                </a:lnTo>
                <a:lnTo>
                  <a:pt x="4238169" y="6644252"/>
                </a:lnTo>
                <a:lnTo>
                  <a:pt x="4266303" y="6609217"/>
                </a:lnTo>
                <a:lnTo>
                  <a:pt x="4294127" y="6573752"/>
                </a:lnTo>
                <a:lnTo>
                  <a:pt x="4321638" y="6537864"/>
                </a:lnTo>
                <a:lnTo>
                  <a:pt x="4348833" y="6501554"/>
                </a:lnTo>
                <a:lnTo>
                  <a:pt x="4375710" y="6464828"/>
                </a:lnTo>
                <a:lnTo>
                  <a:pt x="4402264" y="6427689"/>
                </a:lnTo>
                <a:lnTo>
                  <a:pt x="4428494" y="6390141"/>
                </a:lnTo>
                <a:lnTo>
                  <a:pt x="4454396" y="6352189"/>
                </a:lnTo>
                <a:lnTo>
                  <a:pt x="4479968" y="6313835"/>
                </a:lnTo>
                <a:lnTo>
                  <a:pt x="4505205" y="6275085"/>
                </a:lnTo>
                <a:lnTo>
                  <a:pt x="4530106" y="6235942"/>
                </a:lnTo>
                <a:lnTo>
                  <a:pt x="4554667" y="6196409"/>
                </a:lnTo>
                <a:lnTo>
                  <a:pt x="4578885" y="6156492"/>
                </a:lnTo>
                <a:lnTo>
                  <a:pt x="4602758" y="6116194"/>
                </a:lnTo>
                <a:lnTo>
                  <a:pt x="4626282" y="6075518"/>
                </a:lnTo>
                <a:lnTo>
                  <a:pt x="4649454" y="6034470"/>
                </a:lnTo>
                <a:lnTo>
                  <a:pt x="4672271" y="5993052"/>
                </a:lnTo>
                <a:lnTo>
                  <a:pt x="4694731" y="5951269"/>
                </a:lnTo>
                <a:lnTo>
                  <a:pt x="4716830" y="5909125"/>
                </a:lnTo>
                <a:lnTo>
                  <a:pt x="4738566" y="5866624"/>
                </a:lnTo>
                <a:lnTo>
                  <a:pt x="4759934" y="5823769"/>
                </a:lnTo>
                <a:lnTo>
                  <a:pt x="4780934" y="5780566"/>
                </a:lnTo>
                <a:lnTo>
                  <a:pt x="4801560" y="5737016"/>
                </a:lnTo>
                <a:lnTo>
                  <a:pt x="4821811" y="5693126"/>
                </a:lnTo>
                <a:lnTo>
                  <a:pt x="4841683" y="5648898"/>
                </a:lnTo>
                <a:lnTo>
                  <a:pt x="4861174" y="5604336"/>
                </a:lnTo>
                <a:lnTo>
                  <a:pt x="4880280" y="5559445"/>
                </a:lnTo>
                <a:lnTo>
                  <a:pt x="4898999" y="5514228"/>
                </a:lnTo>
                <a:lnTo>
                  <a:pt x="4917327" y="5468690"/>
                </a:lnTo>
                <a:lnTo>
                  <a:pt x="4935262" y="5422834"/>
                </a:lnTo>
                <a:lnTo>
                  <a:pt x="4952800" y="5376665"/>
                </a:lnTo>
                <a:lnTo>
                  <a:pt x="4969938" y="5330186"/>
                </a:lnTo>
                <a:lnTo>
                  <a:pt x="4986674" y="5283401"/>
                </a:lnTo>
                <a:lnTo>
                  <a:pt x="5003005" y="5236315"/>
                </a:lnTo>
                <a:lnTo>
                  <a:pt x="5018927" y="5188930"/>
                </a:lnTo>
                <a:lnTo>
                  <a:pt x="5034437" y="5141252"/>
                </a:lnTo>
                <a:lnTo>
                  <a:pt x="5049533" y="5093284"/>
                </a:lnTo>
                <a:lnTo>
                  <a:pt x="5064212" y="5045031"/>
                </a:lnTo>
                <a:lnTo>
                  <a:pt x="5078470" y="4996495"/>
                </a:lnTo>
                <a:lnTo>
                  <a:pt x="5092305" y="4947681"/>
                </a:lnTo>
                <a:lnTo>
                  <a:pt x="5105714" y="4898594"/>
                </a:lnTo>
                <a:lnTo>
                  <a:pt x="5118693" y="4849236"/>
                </a:lnTo>
                <a:lnTo>
                  <a:pt x="5131240" y="4799612"/>
                </a:lnTo>
                <a:lnTo>
                  <a:pt x="5143351" y="4749726"/>
                </a:lnTo>
                <a:lnTo>
                  <a:pt x="5155024" y="4699582"/>
                </a:lnTo>
                <a:lnTo>
                  <a:pt x="5166255" y="4649184"/>
                </a:lnTo>
                <a:lnTo>
                  <a:pt x="5177043" y="4598536"/>
                </a:lnTo>
                <a:lnTo>
                  <a:pt x="5187383" y="4547641"/>
                </a:lnTo>
                <a:lnTo>
                  <a:pt x="5197272" y="4496505"/>
                </a:lnTo>
                <a:lnTo>
                  <a:pt x="5206709" y="4445129"/>
                </a:lnTo>
                <a:lnTo>
                  <a:pt x="5215689" y="4393520"/>
                </a:lnTo>
                <a:lnTo>
                  <a:pt x="5224210" y="4341680"/>
                </a:lnTo>
                <a:lnTo>
                  <a:pt x="5232268" y="4289614"/>
                </a:lnTo>
                <a:lnTo>
                  <a:pt x="5239861" y="4237325"/>
                </a:lnTo>
                <a:lnTo>
                  <a:pt x="5246987" y="4184818"/>
                </a:lnTo>
                <a:lnTo>
                  <a:pt x="5253640" y="4132097"/>
                </a:lnTo>
                <a:lnTo>
                  <a:pt x="5259820" y="4079164"/>
                </a:lnTo>
                <a:lnTo>
                  <a:pt x="5265522" y="4026026"/>
                </a:lnTo>
                <a:lnTo>
                  <a:pt x="5270745" y="3972684"/>
                </a:lnTo>
                <a:lnTo>
                  <a:pt x="5275484" y="3919144"/>
                </a:lnTo>
                <a:lnTo>
                  <a:pt x="5279737" y="3865410"/>
                </a:lnTo>
                <a:lnTo>
                  <a:pt x="5283500" y="3811484"/>
                </a:lnTo>
                <a:lnTo>
                  <a:pt x="5286772" y="3757372"/>
                </a:lnTo>
                <a:lnTo>
                  <a:pt x="5289549" y="3703077"/>
                </a:lnTo>
                <a:lnTo>
                  <a:pt x="5291827" y="3648603"/>
                </a:lnTo>
                <a:lnTo>
                  <a:pt x="5293604" y="3593955"/>
                </a:lnTo>
                <a:lnTo>
                  <a:pt x="5294877" y="3539135"/>
                </a:lnTo>
                <a:lnTo>
                  <a:pt x="5295643" y="3484149"/>
                </a:lnTo>
                <a:lnTo>
                  <a:pt x="5295900" y="3429000"/>
                </a:lnTo>
                <a:lnTo>
                  <a:pt x="5295643" y="3373850"/>
                </a:lnTo>
                <a:lnTo>
                  <a:pt x="5294877" y="3318864"/>
                </a:lnTo>
                <a:lnTo>
                  <a:pt x="5293604" y="3264044"/>
                </a:lnTo>
                <a:lnTo>
                  <a:pt x="5291827" y="3209396"/>
                </a:lnTo>
                <a:lnTo>
                  <a:pt x="5289549" y="3154922"/>
                </a:lnTo>
                <a:lnTo>
                  <a:pt x="5286772" y="3100628"/>
                </a:lnTo>
                <a:lnTo>
                  <a:pt x="5283500" y="3046516"/>
                </a:lnTo>
                <a:lnTo>
                  <a:pt x="5279737" y="2992591"/>
                </a:lnTo>
                <a:lnTo>
                  <a:pt x="5275484" y="2938856"/>
                </a:lnTo>
                <a:lnTo>
                  <a:pt x="5270745" y="2885317"/>
                </a:lnTo>
                <a:lnTo>
                  <a:pt x="5265522" y="2831976"/>
                </a:lnTo>
                <a:lnTo>
                  <a:pt x="5259820" y="2778838"/>
                </a:lnTo>
                <a:lnTo>
                  <a:pt x="5253640" y="2725906"/>
                </a:lnTo>
                <a:lnTo>
                  <a:pt x="5246987" y="2673185"/>
                </a:lnTo>
                <a:lnTo>
                  <a:pt x="5239861" y="2620678"/>
                </a:lnTo>
                <a:lnTo>
                  <a:pt x="5232268" y="2568390"/>
                </a:lnTo>
                <a:lnTo>
                  <a:pt x="5224210" y="2516324"/>
                </a:lnTo>
                <a:lnTo>
                  <a:pt x="5215689" y="2464485"/>
                </a:lnTo>
                <a:lnTo>
                  <a:pt x="5206709" y="2412876"/>
                </a:lnTo>
                <a:lnTo>
                  <a:pt x="5197272" y="2361502"/>
                </a:lnTo>
                <a:lnTo>
                  <a:pt x="5187383" y="2310365"/>
                </a:lnTo>
                <a:lnTo>
                  <a:pt x="5177043" y="2259471"/>
                </a:lnTo>
                <a:lnTo>
                  <a:pt x="5166255" y="2208823"/>
                </a:lnTo>
                <a:lnTo>
                  <a:pt x="5155024" y="2158426"/>
                </a:lnTo>
                <a:lnTo>
                  <a:pt x="5143351" y="2108282"/>
                </a:lnTo>
                <a:lnTo>
                  <a:pt x="5131240" y="2058397"/>
                </a:lnTo>
                <a:lnTo>
                  <a:pt x="5118693" y="2008773"/>
                </a:lnTo>
                <a:lnTo>
                  <a:pt x="5105714" y="1959416"/>
                </a:lnTo>
                <a:lnTo>
                  <a:pt x="5092305" y="1910329"/>
                </a:lnTo>
                <a:lnTo>
                  <a:pt x="5078470" y="1861515"/>
                </a:lnTo>
                <a:lnTo>
                  <a:pt x="5064212" y="1812980"/>
                </a:lnTo>
                <a:lnTo>
                  <a:pt x="5049533" y="1764726"/>
                </a:lnTo>
                <a:lnTo>
                  <a:pt x="5034437" y="1716759"/>
                </a:lnTo>
                <a:lnTo>
                  <a:pt x="5018927" y="1669081"/>
                </a:lnTo>
                <a:lnTo>
                  <a:pt x="5003005" y="1621697"/>
                </a:lnTo>
                <a:lnTo>
                  <a:pt x="4986674" y="1574610"/>
                </a:lnTo>
                <a:lnTo>
                  <a:pt x="4969938" y="1527825"/>
                </a:lnTo>
                <a:lnTo>
                  <a:pt x="4952800" y="1481346"/>
                </a:lnTo>
                <a:lnTo>
                  <a:pt x="4935262" y="1435177"/>
                </a:lnTo>
                <a:lnTo>
                  <a:pt x="4917327" y="1389321"/>
                </a:lnTo>
                <a:lnTo>
                  <a:pt x="4898999" y="1343782"/>
                </a:lnTo>
                <a:lnTo>
                  <a:pt x="4880280" y="1298566"/>
                </a:lnTo>
                <a:lnTo>
                  <a:pt x="4861174" y="1253674"/>
                </a:lnTo>
                <a:lnTo>
                  <a:pt x="4841683" y="1209112"/>
                </a:lnTo>
                <a:lnTo>
                  <a:pt x="4821811" y="1164883"/>
                </a:lnTo>
                <a:lnTo>
                  <a:pt x="4801560" y="1120992"/>
                </a:lnTo>
                <a:lnTo>
                  <a:pt x="4780934" y="1077442"/>
                </a:lnTo>
                <a:lnTo>
                  <a:pt x="4759934" y="1034237"/>
                </a:lnTo>
                <a:lnTo>
                  <a:pt x="4738566" y="991382"/>
                </a:lnTo>
                <a:lnTo>
                  <a:pt x="4716830" y="948880"/>
                </a:lnTo>
                <a:lnTo>
                  <a:pt x="4694731" y="906735"/>
                </a:lnTo>
                <a:lnTo>
                  <a:pt x="4672271" y="864951"/>
                </a:lnTo>
                <a:lnTo>
                  <a:pt x="4649454" y="823532"/>
                </a:lnTo>
                <a:lnTo>
                  <a:pt x="4626282" y="782482"/>
                </a:lnTo>
                <a:lnTo>
                  <a:pt x="4602758" y="741805"/>
                </a:lnTo>
                <a:lnTo>
                  <a:pt x="4578885" y="701505"/>
                </a:lnTo>
                <a:lnTo>
                  <a:pt x="4554667" y="661586"/>
                </a:lnTo>
                <a:lnTo>
                  <a:pt x="4530106" y="622052"/>
                </a:lnTo>
                <a:lnTo>
                  <a:pt x="4505205" y="582907"/>
                </a:lnTo>
                <a:lnTo>
                  <a:pt x="4479968" y="544154"/>
                </a:lnTo>
                <a:lnTo>
                  <a:pt x="4454396" y="505799"/>
                </a:lnTo>
                <a:lnTo>
                  <a:pt x="4428494" y="467844"/>
                </a:lnTo>
                <a:lnTo>
                  <a:pt x="4402264" y="430293"/>
                </a:lnTo>
                <a:lnTo>
                  <a:pt x="4375710" y="393152"/>
                </a:lnTo>
                <a:lnTo>
                  <a:pt x="4348833" y="356423"/>
                </a:lnTo>
                <a:lnTo>
                  <a:pt x="4321638" y="320111"/>
                </a:lnTo>
                <a:lnTo>
                  <a:pt x="4294127" y="284219"/>
                </a:lnTo>
                <a:lnTo>
                  <a:pt x="4266303" y="248752"/>
                </a:lnTo>
                <a:lnTo>
                  <a:pt x="4238169" y="213713"/>
                </a:lnTo>
                <a:lnTo>
                  <a:pt x="4209728" y="179106"/>
                </a:lnTo>
                <a:lnTo>
                  <a:pt x="4180983" y="144936"/>
                </a:lnTo>
                <a:lnTo>
                  <a:pt x="4151937" y="111207"/>
                </a:lnTo>
                <a:lnTo>
                  <a:pt x="4122594" y="77922"/>
                </a:lnTo>
                <a:lnTo>
                  <a:pt x="4092955" y="45084"/>
                </a:lnTo>
                <a:lnTo>
                  <a:pt x="4049649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46" name="Google Shape;46;p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371599"/>
            <a:ext cx="6482817" cy="54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8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91628" y="858011"/>
            <a:ext cx="1452372" cy="992124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84"/>
          <p:cNvSpPr/>
          <p:nvPr/>
        </p:nvSpPr>
        <p:spPr>
          <a:xfrm>
            <a:off x="4343400" y="0"/>
            <a:ext cx="4800600" cy="6858000"/>
          </a:xfrm>
          <a:custGeom>
            <a:rect b="b" l="l" r="r" t="t"/>
            <a:pathLst>
              <a:path extrusionOk="0" h="6858000" w="4800600">
                <a:moveTo>
                  <a:pt x="4800600" y="0"/>
                </a:moveTo>
                <a:lnTo>
                  <a:pt x="1077722" y="0"/>
                </a:lnTo>
                <a:lnTo>
                  <a:pt x="984630" y="118618"/>
                </a:lnTo>
                <a:lnTo>
                  <a:pt x="958844" y="153469"/>
                </a:lnTo>
                <a:lnTo>
                  <a:pt x="933337" y="188754"/>
                </a:lnTo>
                <a:lnTo>
                  <a:pt x="908110" y="224468"/>
                </a:lnTo>
                <a:lnTo>
                  <a:pt x="883168" y="260609"/>
                </a:lnTo>
                <a:lnTo>
                  <a:pt x="858512" y="297171"/>
                </a:lnTo>
                <a:lnTo>
                  <a:pt x="834145" y="334152"/>
                </a:lnTo>
                <a:lnTo>
                  <a:pt x="810070" y="371546"/>
                </a:lnTo>
                <a:lnTo>
                  <a:pt x="786290" y="409350"/>
                </a:lnTo>
                <a:lnTo>
                  <a:pt x="762807" y="447560"/>
                </a:lnTo>
                <a:lnTo>
                  <a:pt x="739624" y="486173"/>
                </a:lnTo>
                <a:lnTo>
                  <a:pt x="716744" y="525183"/>
                </a:lnTo>
                <a:lnTo>
                  <a:pt x="694169" y="564587"/>
                </a:lnTo>
                <a:lnTo>
                  <a:pt x="671903" y="604382"/>
                </a:lnTo>
                <a:lnTo>
                  <a:pt x="649947" y="644562"/>
                </a:lnTo>
                <a:lnTo>
                  <a:pt x="628305" y="685125"/>
                </a:lnTo>
                <a:lnTo>
                  <a:pt x="606979" y="726066"/>
                </a:lnTo>
                <a:lnTo>
                  <a:pt x="585972" y="767381"/>
                </a:lnTo>
                <a:lnTo>
                  <a:pt x="565287" y="809066"/>
                </a:lnTo>
                <a:lnTo>
                  <a:pt x="544926" y="851118"/>
                </a:lnTo>
                <a:lnTo>
                  <a:pt x="524893" y="893532"/>
                </a:lnTo>
                <a:lnTo>
                  <a:pt x="505189" y="936304"/>
                </a:lnTo>
                <a:lnTo>
                  <a:pt x="485818" y="979430"/>
                </a:lnTo>
                <a:lnTo>
                  <a:pt x="466781" y="1022907"/>
                </a:lnTo>
                <a:lnTo>
                  <a:pt x="448083" y="1066730"/>
                </a:lnTo>
                <a:lnTo>
                  <a:pt x="429725" y="1110896"/>
                </a:lnTo>
                <a:lnTo>
                  <a:pt x="411711" y="1155400"/>
                </a:lnTo>
                <a:lnTo>
                  <a:pt x="394043" y="1200239"/>
                </a:lnTo>
                <a:lnTo>
                  <a:pt x="376723" y="1245408"/>
                </a:lnTo>
                <a:lnTo>
                  <a:pt x="359755" y="1290904"/>
                </a:lnTo>
                <a:lnTo>
                  <a:pt x="343141" y="1336722"/>
                </a:lnTo>
                <a:lnTo>
                  <a:pt x="326884" y="1382859"/>
                </a:lnTo>
                <a:lnTo>
                  <a:pt x="310986" y="1429311"/>
                </a:lnTo>
                <a:lnTo>
                  <a:pt x="295451" y="1476073"/>
                </a:lnTo>
                <a:lnTo>
                  <a:pt x="280280" y="1523142"/>
                </a:lnTo>
                <a:lnTo>
                  <a:pt x="265477" y="1570513"/>
                </a:lnTo>
                <a:lnTo>
                  <a:pt x="251045" y="1618184"/>
                </a:lnTo>
                <a:lnTo>
                  <a:pt x="236985" y="1666149"/>
                </a:lnTo>
                <a:lnTo>
                  <a:pt x="223301" y="1714404"/>
                </a:lnTo>
                <a:lnTo>
                  <a:pt x="209996" y="1762947"/>
                </a:lnTo>
                <a:lnTo>
                  <a:pt x="197072" y="1811773"/>
                </a:lnTo>
                <a:lnTo>
                  <a:pt x="184532" y="1860877"/>
                </a:lnTo>
                <a:lnTo>
                  <a:pt x="172378" y="1910256"/>
                </a:lnTo>
                <a:lnTo>
                  <a:pt x="160614" y="1959907"/>
                </a:lnTo>
                <a:lnTo>
                  <a:pt x="149241" y="2009824"/>
                </a:lnTo>
                <a:lnTo>
                  <a:pt x="138264" y="2060004"/>
                </a:lnTo>
                <a:lnTo>
                  <a:pt x="127683" y="2110443"/>
                </a:lnTo>
                <a:lnTo>
                  <a:pt x="117503" y="2161137"/>
                </a:lnTo>
                <a:lnTo>
                  <a:pt x="107725" y="2212083"/>
                </a:lnTo>
                <a:lnTo>
                  <a:pt x="98354" y="2263275"/>
                </a:lnTo>
                <a:lnTo>
                  <a:pt x="89390" y="2314710"/>
                </a:lnTo>
                <a:lnTo>
                  <a:pt x="80837" y="2366385"/>
                </a:lnTo>
                <a:lnTo>
                  <a:pt x="72698" y="2418295"/>
                </a:lnTo>
                <a:lnTo>
                  <a:pt x="64975" y="2470436"/>
                </a:lnTo>
                <a:lnTo>
                  <a:pt x="57671" y="2522804"/>
                </a:lnTo>
                <a:lnTo>
                  <a:pt x="50788" y="2575396"/>
                </a:lnTo>
                <a:lnTo>
                  <a:pt x="44331" y="2628207"/>
                </a:lnTo>
                <a:lnTo>
                  <a:pt x="38300" y="2681233"/>
                </a:lnTo>
                <a:lnTo>
                  <a:pt x="32699" y="2734470"/>
                </a:lnTo>
                <a:lnTo>
                  <a:pt x="27531" y="2787915"/>
                </a:lnTo>
                <a:lnTo>
                  <a:pt x="22798" y="2841563"/>
                </a:lnTo>
                <a:lnTo>
                  <a:pt x="18503" y="2895411"/>
                </a:lnTo>
                <a:lnTo>
                  <a:pt x="14648" y="2949454"/>
                </a:lnTo>
                <a:lnTo>
                  <a:pt x="11237" y="3003689"/>
                </a:lnTo>
                <a:lnTo>
                  <a:pt x="8272" y="3058111"/>
                </a:lnTo>
                <a:lnTo>
                  <a:pt x="5755" y="3112717"/>
                </a:lnTo>
                <a:lnTo>
                  <a:pt x="3690" y="3167502"/>
                </a:lnTo>
                <a:lnTo>
                  <a:pt x="2080" y="3222463"/>
                </a:lnTo>
                <a:lnTo>
                  <a:pt x="926" y="3277595"/>
                </a:lnTo>
                <a:lnTo>
                  <a:pt x="232" y="3332896"/>
                </a:lnTo>
                <a:lnTo>
                  <a:pt x="0" y="3388360"/>
                </a:lnTo>
                <a:lnTo>
                  <a:pt x="239" y="3444675"/>
                </a:lnTo>
                <a:lnTo>
                  <a:pt x="954" y="3500821"/>
                </a:lnTo>
                <a:lnTo>
                  <a:pt x="2144" y="3556795"/>
                </a:lnTo>
                <a:lnTo>
                  <a:pt x="3804" y="3612591"/>
                </a:lnTo>
                <a:lnTo>
                  <a:pt x="5932" y="3668206"/>
                </a:lnTo>
                <a:lnTo>
                  <a:pt x="8525" y="3723635"/>
                </a:lnTo>
                <a:lnTo>
                  <a:pt x="11581" y="3778875"/>
                </a:lnTo>
                <a:lnTo>
                  <a:pt x="15096" y="3833921"/>
                </a:lnTo>
                <a:lnTo>
                  <a:pt x="19068" y="3888769"/>
                </a:lnTo>
                <a:lnTo>
                  <a:pt x="23493" y="3943415"/>
                </a:lnTo>
                <a:lnTo>
                  <a:pt x="28370" y="3997854"/>
                </a:lnTo>
                <a:lnTo>
                  <a:pt x="33694" y="4052083"/>
                </a:lnTo>
                <a:lnTo>
                  <a:pt x="39464" y="4106098"/>
                </a:lnTo>
                <a:lnTo>
                  <a:pt x="45677" y="4159893"/>
                </a:lnTo>
                <a:lnTo>
                  <a:pt x="52329" y="4213466"/>
                </a:lnTo>
                <a:lnTo>
                  <a:pt x="59418" y="4266811"/>
                </a:lnTo>
                <a:lnTo>
                  <a:pt x="66942" y="4319926"/>
                </a:lnTo>
                <a:lnTo>
                  <a:pt x="74896" y="4372805"/>
                </a:lnTo>
                <a:lnTo>
                  <a:pt x="83279" y="4425444"/>
                </a:lnTo>
                <a:lnTo>
                  <a:pt x="92087" y="4477840"/>
                </a:lnTo>
                <a:lnTo>
                  <a:pt x="101318" y="4529987"/>
                </a:lnTo>
                <a:lnTo>
                  <a:pt x="110969" y="4581883"/>
                </a:lnTo>
                <a:lnTo>
                  <a:pt x="121036" y="4633523"/>
                </a:lnTo>
                <a:lnTo>
                  <a:pt x="131518" y="4684902"/>
                </a:lnTo>
                <a:lnTo>
                  <a:pt x="142412" y="4736017"/>
                </a:lnTo>
                <a:lnTo>
                  <a:pt x="153714" y="4786863"/>
                </a:lnTo>
                <a:lnTo>
                  <a:pt x="165421" y="4837436"/>
                </a:lnTo>
                <a:lnTo>
                  <a:pt x="177532" y="4887732"/>
                </a:lnTo>
                <a:lnTo>
                  <a:pt x="190043" y="4937747"/>
                </a:lnTo>
                <a:lnTo>
                  <a:pt x="202950" y="4987477"/>
                </a:lnTo>
                <a:lnTo>
                  <a:pt x="216253" y="5036917"/>
                </a:lnTo>
                <a:lnTo>
                  <a:pt x="229946" y="5086064"/>
                </a:lnTo>
                <a:lnTo>
                  <a:pt x="244029" y="5134913"/>
                </a:lnTo>
                <a:lnTo>
                  <a:pt x="258497" y="5183460"/>
                </a:lnTo>
                <a:lnTo>
                  <a:pt x="273349" y="5231701"/>
                </a:lnTo>
                <a:lnTo>
                  <a:pt x="288581" y="5279632"/>
                </a:lnTo>
                <a:lnTo>
                  <a:pt x="304190" y="5327248"/>
                </a:lnTo>
                <a:lnTo>
                  <a:pt x="320173" y="5374546"/>
                </a:lnTo>
                <a:lnTo>
                  <a:pt x="336529" y="5421521"/>
                </a:lnTo>
                <a:lnTo>
                  <a:pt x="353253" y="5468169"/>
                </a:lnTo>
                <a:lnTo>
                  <a:pt x="370344" y="5514486"/>
                </a:lnTo>
                <a:lnTo>
                  <a:pt x="387797" y="5560468"/>
                </a:lnTo>
                <a:lnTo>
                  <a:pt x="405612" y="5606111"/>
                </a:lnTo>
                <a:lnTo>
                  <a:pt x="423783" y="5651410"/>
                </a:lnTo>
                <a:lnTo>
                  <a:pt x="442310" y="5696362"/>
                </a:lnTo>
                <a:lnTo>
                  <a:pt x="461188" y="5740961"/>
                </a:lnTo>
                <a:lnTo>
                  <a:pt x="480416" y="5785205"/>
                </a:lnTo>
                <a:lnTo>
                  <a:pt x="499990" y="5829089"/>
                </a:lnTo>
                <a:lnTo>
                  <a:pt x="519907" y="5872608"/>
                </a:lnTo>
                <a:lnTo>
                  <a:pt x="540165" y="5915759"/>
                </a:lnTo>
                <a:lnTo>
                  <a:pt x="560761" y="5958537"/>
                </a:lnTo>
                <a:lnTo>
                  <a:pt x="581691" y="6000938"/>
                </a:lnTo>
                <a:lnTo>
                  <a:pt x="602954" y="6042959"/>
                </a:lnTo>
                <a:lnTo>
                  <a:pt x="624546" y="6084594"/>
                </a:lnTo>
                <a:lnTo>
                  <a:pt x="646465" y="6125841"/>
                </a:lnTo>
                <a:lnTo>
                  <a:pt x="668707" y="6166694"/>
                </a:lnTo>
                <a:lnTo>
                  <a:pt x="691270" y="6207149"/>
                </a:lnTo>
                <a:lnTo>
                  <a:pt x="714151" y="6247202"/>
                </a:lnTo>
                <a:lnTo>
                  <a:pt x="737347" y="6286850"/>
                </a:lnTo>
                <a:lnTo>
                  <a:pt x="760855" y="6326088"/>
                </a:lnTo>
                <a:lnTo>
                  <a:pt x="784673" y="6364911"/>
                </a:lnTo>
                <a:lnTo>
                  <a:pt x="808798" y="6403317"/>
                </a:lnTo>
                <a:lnTo>
                  <a:pt x="833226" y="6441299"/>
                </a:lnTo>
                <a:lnTo>
                  <a:pt x="857955" y="6478855"/>
                </a:lnTo>
                <a:lnTo>
                  <a:pt x="882983" y="6515981"/>
                </a:lnTo>
                <a:lnTo>
                  <a:pt x="908305" y="6552671"/>
                </a:lnTo>
                <a:lnTo>
                  <a:pt x="933921" y="6588922"/>
                </a:lnTo>
                <a:lnTo>
                  <a:pt x="959826" y="6624730"/>
                </a:lnTo>
                <a:lnTo>
                  <a:pt x="986018" y="6660090"/>
                </a:lnTo>
                <a:lnTo>
                  <a:pt x="1012493" y="6694999"/>
                </a:lnTo>
                <a:lnTo>
                  <a:pt x="1039250" y="6729452"/>
                </a:lnTo>
                <a:lnTo>
                  <a:pt x="1066286" y="6763446"/>
                </a:lnTo>
                <a:lnTo>
                  <a:pt x="1093597" y="6796975"/>
                </a:lnTo>
                <a:lnTo>
                  <a:pt x="1146428" y="6857999"/>
                </a:lnTo>
                <a:lnTo>
                  <a:pt x="4800600" y="6857999"/>
                </a:lnTo>
                <a:lnTo>
                  <a:pt x="4800600" y="0"/>
                </a:lnTo>
                <a:close/>
              </a:path>
            </a:pathLst>
          </a:custGeom>
          <a:solidFill>
            <a:srgbClr val="F79546">
              <a:alpha val="79607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49" name="Google Shape;49;p8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304800"/>
            <a:ext cx="5077967" cy="586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8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907538" y="3423158"/>
            <a:ext cx="204216" cy="204215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84"/>
          <p:cNvSpPr/>
          <p:nvPr/>
        </p:nvSpPr>
        <p:spPr>
          <a:xfrm>
            <a:off x="3225292" y="3380740"/>
            <a:ext cx="408940" cy="408940"/>
          </a:xfrm>
          <a:custGeom>
            <a:rect b="b" l="l" r="r" t="t"/>
            <a:pathLst>
              <a:path extrusionOk="0" h="408939" w="408939">
                <a:moveTo>
                  <a:pt x="204216" y="0"/>
                </a:moveTo>
                <a:lnTo>
                  <a:pt x="157394" y="5393"/>
                </a:lnTo>
                <a:lnTo>
                  <a:pt x="114411" y="20758"/>
                </a:lnTo>
                <a:lnTo>
                  <a:pt x="76493" y="44866"/>
                </a:lnTo>
                <a:lnTo>
                  <a:pt x="44866" y="76493"/>
                </a:lnTo>
                <a:lnTo>
                  <a:pt x="20758" y="114411"/>
                </a:lnTo>
                <a:lnTo>
                  <a:pt x="5393" y="157394"/>
                </a:lnTo>
                <a:lnTo>
                  <a:pt x="0" y="204215"/>
                </a:lnTo>
                <a:lnTo>
                  <a:pt x="5393" y="251037"/>
                </a:lnTo>
                <a:lnTo>
                  <a:pt x="20758" y="294020"/>
                </a:lnTo>
                <a:lnTo>
                  <a:pt x="44866" y="331938"/>
                </a:lnTo>
                <a:lnTo>
                  <a:pt x="76493" y="363565"/>
                </a:lnTo>
                <a:lnTo>
                  <a:pt x="114411" y="387673"/>
                </a:lnTo>
                <a:lnTo>
                  <a:pt x="157394" y="403038"/>
                </a:lnTo>
                <a:lnTo>
                  <a:pt x="204216" y="408432"/>
                </a:lnTo>
                <a:lnTo>
                  <a:pt x="251037" y="403038"/>
                </a:lnTo>
                <a:lnTo>
                  <a:pt x="294020" y="387673"/>
                </a:lnTo>
                <a:lnTo>
                  <a:pt x="331938" y="363565"/>
                </a:lnTo>
                <a:lnTo>
                  <a:pt x="363565" y="331938"/>
                </a:lnTo>
                <a:lnTo>
                  <a:pt x="387673" y="294020"/>
                </a:lnTo>
                <a:lnTo>
                  <a:pt x="403038" y="251037"/>
                </a:lnTo>
                <a:lnTo>
                  <a:pt x="408431" y="204215"/>
                </a:lnTo>
                <a:lnTo>
                  <a:pt x="403038" y="157394"/>
                </a:lnTo>
                <a:lnTo>
                  <a:pt x="387673" y="114411"/>
                </a:lnTo>
                <a:lnTo>
                  <a:pt x="363565" y="76493"/>
                </a:lnTo>
                <a:lnTo>
                  <a:pt x="331938" y="44866"/>
                </a:lnTo>
                <a:lnTo>
                  <a:pt x="294020" y="20758"/>
                </a:lnTo>
                <a:lnTo>
                  <a:pt x="251037" y="5393"/>
                </a:lnTo>
                <a:lnTo>
                  <a:pt x="20421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52" name="Google Shape;52;p8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94583" y="3410203"/>
            <a:ext cx="230124" cy="230123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84"/>
          <p:cNvSpPr/>
          <p:nvPr/>
        </p:nvSpPr>
        <p:spPr>
          <a:xfrm>
            <a:off x="3225292" y="3380740"/>
            <a:ext cx="408940" cy="408940"/>
          </a:xfrm>
          <a:custGeom>
            <a:rect b="b" l="l" r="r" t="t"/>
            <a:pathLst>
              <a:path extrusionOk="0" h="408939" w="408939">
                <a:moveTo>
                  <a:pt x="408431" y="204215"/>
                </a:moveTo>
                <a:lnTo>
                  <a:pt x="403038" y="251037"/>
                </a:lnTo>
                <a:lnTo>
                  <a:pt x="387673" y="294020"/>
                </a:lnTo>
                <a:lnTo>
                  <a:pt x="363565" y="331938"/>
                </a:lnTo>
                <a:lnTo>
                  <a:pt x="331938" y="363565"/>
                </a:lnTo>
                <a:lnTo>
                  <a:pt x="294020" y="387673"/>
                </a:lnTo>
                <a:lnTo>
                  <a:pt x="251037" y="403038"/>
                </a:lnTo>
                <a:lnTo>
                  <a:pt x="204216" y="408432"/>
                </a:lnTo>
                <a:lnTo>
                  <a:pt x="157394" y="403038"/>
                </a:lnTo>
                <a:lnTo>
                  <a:pt x="114411" y="387673"/>
                </a:lnTo>
                <a:lnTo>
                  <a:pt x="76493" y="363565"/>
                </a:lnTo>
                <a:lnTo>
                  <a:pt x="44866" y="331938"/>
                </a:lnTo>
                <a:lnTo>
                  <a:pt x="20758" y="294020"/>
                </a:lnTo>
                <a:lnTo>
                  <a:pt x="5393" y="251037"/>
                </a:lnTo>
                <a:lnTo>
                  <a:pt x="0" y="204215"/>
                </a:lnTo>
                <a:lnTo>
                  <a:pt x="5393" y="157394"/>
                </a:lnTo>
                <a:lnTo>
                  <a:pt x="20758" y="114411"/>
                </a:lnTo>
                <a:lnTo>
                  <a:pt x="44866" y="76493"/>
                </a:lnTo>
                <a:lnTo>
                  <a:pt x="76493" y="44866"/>
                </a:lnTo>
                <a:lnTo>
                  <a:pt x="114411" y="20758"/>
                </a:lnTo>
                <a:lnTo>
                  <a:pt x="157394" y="5393"/>
                </a:lnTo>
                <a:lnTo>
                  <a:pt x="204216" y="0"/>
                </a:lnTo>
                <a:lnTo>
                  <a:pt x="251037" y="5393"/>
                </a:lnTo>
                <a:lnTo>
                  <a:pt x="294020" y="20758"/>
                </a:lnTo>
                <a:lnTo>
                  <a:pt x="331938" y="44866"/>
                </a:lnTo>
                <a:lnTo>
                  <a:pt x="363565" y="76493"/>
                </a:lnTo>
                <a:lnTo>
                  <a:pt x="387673" y="114411"/>
                </a:lnTo>
                <a:lnTo>
                  <a:pt x="403038" y="157394"/>
                </a:lnTo>
                <a:lnTo>
                  <a:pt x="408431" y="204215"/>
                </a:lnTo>
                <a:close/>
              </a:path>
            </a:pathLst>
          </a:custGeom>
          <a:noFill/>
          <a:ln cap="flat" cmpd="sng" w="25900">
            <a:solidFill>
              <a:srgbClr val="385D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54" name="Google Shape;54;p8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285492" y="73252"/>
            <a:ext cx="6871461" cy="592503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84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4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4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7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458200" y="707135"/>
            <a:ext cx="685800" cy="536447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78"/>
          <p:cNvSpPr txBox="1"/>
          <p:nvPr>
            <p:ph type="title"/>
          </p:nvPr>
        </p:nvSpPr>
        <p:spPr>
          <a:xfrm>
            <a:off x="537463" y="588645"/>
            <a:ext cx="7861934" cy="6965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78"/>
          <p:cNvSpPr txBox="1"/>
          <p:nvPr>
            <p:ph idx="1" type="body"/>
          </p:nvPr>
        </p:nvSpPr>
        <p:spPr>
          <a:xfrm>
            <a:off x="4343527" y="1914906"/>
            <a:ext cx="4756784" cy="1566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78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" name="Google Shape;10;p78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78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1pPr>
            <a:lvl2pPr indent="0" lvl="1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2pPr>
            <a:lvl3pPr indent="0" lvl="2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3pPr>
            <a:lvl4pPr indent="0" lvl="3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4pPr>
            <a:lvl5pPr indent="0" lvl="4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5pPr>
            <a:lvl6pPr indent="0" lvl="5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6pPr>
            <a:lvl7pPr indent="0" lvl="6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7pPr>
            <a:lvl8pPr indent="0" lvl="7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8pPr>
            <a:lvl9pPr indent="0" lvl="8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Relationship Id="rId5" Type="http://schemas.openxmlformats.org/officeDocument/2006/relationships/image" Target="../media/image13.png"/><Relationship Id="rId6" Type="http://schemas.openxmlformats.org/officeDocument/2006/relationships/image" Target="../media/image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5.png"/><Relationship Id="rId4" Type="http://schemas.openxmlformats.org/officeDocument/2006/relationships/image" Target="../media/image17.png"/><Relationship Id="rId11" Type="http://schemas.openxmlformats.org/officeDocument/2006/relationships/image" Target="../media/image41.png"/><Relationship Id="rId10" Type="http://schemas.openxmlformats.org/officeDocument/2006/relationships/image" Target="../media/image36.png"/><Relationship Id="rId12" Type="http://schemas.openxmlformats.org/officeDocument/2006/relationships/image" Target="../media/image14.png"/><Relationship Id="rId9" Type="http://schemas.openxmlformats.org/officeDocument/2006/relationships/image" Target="../media/image20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18.png"/><Relationship Id="rId8" Type="http://schemas.openxmlformats.org/officeDocument/2006/relationships/image" Target="../media/image25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1" Type="http://schemas.openxmlformats.org/officeDocument/2006/relationships/image" Target="../media/image33.png"/><Relationship Id="rId10" Type="http://schemas.openxmlformats.org/officeDocument/2006/relationships/image" Target="../media/image46.png"/><Relationship Id="rId13" Type="http://schemas.openxmlformats.org/officeDocument/2006/relationships/image" Target="../media/image37.png"/><Relationship Id="rId1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9.png"/><Relationship Id="rId14" Type="http://schemas.openxmlformats.org/officeDocument/2006/relationships/image" Target="../media/image38.png"/><Relationship Id="rId5" Type="http://schemas.openxmlformats.org/officeDocument/2006/relationships/image" Target="../media/image24.png"/><Relationship Id="rId6" Type="http://schemas.openxmlformats.org/officeDocument/2006/relationships/image" Target="../media/image19.png"/><Relationship Id="rId7" Type="http://schemas.openxmlformats.org/officeDocument/2006/relationships/image" Target="../media/image31.png"/><Relationship Id="rId8" Type="http://schemas.openxmlformats.org/officeDocument/2006/relationships/image" Target="../media/image30.png"/></Relationships>
</file>

<file path=ppt/slides/_rels/slide45.xml.rels><?xml version="1.0" encoding="UTF-8" standalone="yes"?><Relationships xmlns="http://schemas.openxmlformats.org/package/2006/relationships"><Relationship Id="rId11" Type="http://schemas.openxmlformats.org/officeDocument/2006/relationships/image" Target="../media/image69.png"/><Relationship Id="rId10" Type="http://schemas.openxmlformats.org/officeDocument/2006/relationships/image" Target="../media/image40.png"/><Relationship Id="rId13" Type="http://schemas.openxmlformats.org/officeDocument/2006/relationships/image" Target="../media/image73.png"/><Relationship Id="rId1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8.png"/><Relationship Id="rId4" Type="http://schemas.openxmlformats.org/officeDocument/2006/relationships/image" Target="../media/image43.png"/><Relationship Id="rId9" Type="http://schemas.openxmlformats.org/officeDocument/2006/relationships/image" Target="../media/image42.png"/><Relationship Id="rId14" Type="http://schemas.openxmlformats.org/officeDocument/2006/relationships/image" Target="../media/image55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64.png"/><Relationship Id="rId8" Type="http://schemas.openxmlformats.org/officeDocument/2006/relationships/image" Target="../media/image39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53.png"/><Relationship Id="rId4" Type="http://schemas.openxmlformats.org/officeDocument/2006/relationships/image" Target="../media/image51.png"/><Relationship Id="rId5" Type="http://schemas.openxmlformats.org/officeDocument/2006/relationships/image" Target="../media/image58.png"/><Relationship Id="rId6" Type="http://schemas.openxmlformats.org/officeDocument/2006/relationships/image" Target="../media/image54.png"/><Relationship Id="rId7" Type="http://schemas.openxmlformats.org/officeDocument/2006/relationships/image" Target="../media/image56.png"/><Relationship Id="rId8" Type="http://schemas.openxmlformats.org/officeDocument/2006/relationships/image" Target="../media/image50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51.png"/><Relationship Id="rId4" Type="http://schemas.openxmlformats.org/officeDocument/2006/relationships/image" Target="../media/image56.png"/><Relationship Id="rId5" Type="http://schemas.openxmlformats.org/officeDocument/2006/relationships/image" Target="../media/image50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58.png"/><Relationship Id="rId4" Type="http://schemas.openxmlformats.org/officeDocument/2006/relationships/image" Target="../media/image54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74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80.png"/><Relationship Id="rId4" Type="http://schemas.openxmlformats.org/officeDocument/2006/relationships/image" Target="../media/image70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65.png"/><Relationship Id="rId4" Type="http://schemas.openxmlformats.org/officeDocument/2006/relationships/image" Target="../media/image66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77.png"/><Relationship Id="rId4" Type="http://schemas.openxmlformats.org/officeDocument/2006/relationships/image" Target="../media/image67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67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72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79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78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71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12.png"/><Relationship Id="rId4" Type="http://schemas.openxmlformats.org/officeDocument/2006/relationships/image" Target="../media/image61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76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7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" name="Google Shape;63;p1"/>
          <p:cNvGrpSpPr/>
          <p:nvPr/>
        </p:nvGrpSpPr>
        <p:grpSpPr>
          <a:xfrm>
            <a:off x="0" y="0"/>
            <a:ext cx="9144000" cy="6857997"/>
            <a:chOff x="0" y="0"/>
            <a:chExt cx="9144000" cy="6857997"/>
          </a:xfrm>
        </p:grpSpPr>
        <p:pic>
          <p:nvPicPr>
            <p:cNvPr id="64" name="Google Shape;64;p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24800" y="5577840"/>
              <a:ext cx="1219200" cy="12801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" name="Google Shape;65;p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04799" y="0"/>
              <a:ext cx="2209800" cy="1524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" name="Google Shape;66;p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0" y="6553198"/>
              <a:ext cx="856487" cy="30479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7" name="Google Shape;67;p1"/>
          <p:cNvSpPr txBox="1"/>
          <p:nvPr/>
        </p:nvSpPr>
        <p:spPr>
          <a:xfrm>
            <a:off x="3657600" y="2362200"/>
            <a:ext cx="5638800" cy="14907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MÉTODOS QUANTITATIVOS</a:t>
            </a:r>
            <a:endParaRPr sz="48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"/>
          <p:cNvSpPr txBox="1"/>
          <p:nvPr/>
        </p:nvSpPr>
        <p:spPr>
          <a:xfrm>
            <a:off x="3352800" y="4657869"/>
            <a:ext cx="6477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9588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Prof.ª Dra. Inês Menezes </a:t>
            </a:r>
            <a:endParaRPr b="1" sz="1800">
              <a:solidFill>
                <a:srgbClr val="FFFFFF"/>
              </a:solidFill>
            </a:endParaRPr>
          </a:p>
          <a:p>
            <a:pPr indent="0" lvl="0" marL="9588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Prof.ª Dra. Clarissa Coelho 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0"/>
          <p:cNvSpPr txBox="1"/>
          <p:nvPr/>
        </p:nvSpPr>
        <p:spPr>
          <a:xfrm>
            <a:off x="1494235" y="1322785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/>
              <a:t>3. ABORDAGEM DO PROBLEMA</a:t>
            </a:r>
            <a:endParaRPr b="1" sz="2400"/>
          </a:p>
        </p:txBody>
      </p:sp>
      <p:sp>
        <p:nvSpPr>
          <p:cNvPr id="251" name="Google Shape;251;p10"/>
          <p:cNvSpPr txBox="1"/>
          <p:nvPr/>
        </p:nvSpPr>
        <p:spPr>
          <a:xfrm>
            <a:off x="1494235" y="2025254"/>
            <a:ext cx="6172200" cy="36183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0" lvl="0" marL="0" rtl="0" algn="just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6675"/>
              <a:t>3.1 Qualitativa: </a:t>
            </a:r>
            <a:r>
              <a:rPr b="1" i="1" lang="pt-BR" sz="6675"/>
              <a:t>não há* </a:t>
            </a:r>
            <a:r>
              <a:rPr lang="pt-BR" sz="6675"/>
              <a:t>técnicas estatísticas envolvidas na descrição dos resultados relacionados à variável de interesse.</a:t>
            </a:r>
            <a:endParaRPr/>
          </a:p>
          <a:p>
            <a:pPr indent="0" lvl="0" marL="0" rtl="0" algn="just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675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65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b="1" sz="46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3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3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350"/>
              <a:t>  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sz="1800"/>
          </a:p>
        </p:txBody>
      </p:sp>
      <p:sp>
        <p:nvSpPr>
          <p:cNvPr id="252" name="Google Shape;252;p10"/>
          <p:cNvSpPr txBox="1"/>
          <p:nvPr/>
        </p:nvSpPr>
        <p:spPr>
          <a:xfrm>
            <a:off x="1477565" y="3429000"/>
            <a:ext cx="6172200" cy="36183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0000" lnSpcReduction="20000"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300"/>
              <a:t>3.2 Quantitativa:</a:t>
            </a:r>
            <a:r>
              <a:rPr lang="pt-BR" sz="4300"/>
              <a:t> há técnicas estatísticas envolvidas na descrição dos resultados relacionados à variável de interesse</a:t>
            </a:r>
            <a:endParaRPr b="1" sz="43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b="1" sz="465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b="1" sz="46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3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3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350"/>
              <a:t>  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1"/>
          <p:cNvSpPr txBox="1"/>
          <p:nvPr/>
        </p:nvSpPr>
        <p:spPr>
          <a:xfrm>
            <a:off x="1494235" y="1269207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/>
              <a:t>4. TIPOS DE ESTUDO</a:t>
            </a:r>
            <a:endParaRPr b="1" sz="2400"/>
          </a:p>
        </p:txBody>
      </p:sp>
      <p:sp>
        <p:nvSpPr>
          <p:cNvPr id="258" name="Google Shape;258;p11"/>
          <p:cNvSpPr txBox="1"/>
          <p:nvPr/>
        </p:nvSpPr>
        <p:spPr>
          <a:xfrm>
            <a:off x="1494235" y="1808560"/>
            <a:ext cx="6172200" cy="36183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None/>
            </a:pPr>
            <a:r>
              <a:t/>
            </a:r>
            <a:endParaRPr sz="1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pt-BR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Os estudos podem ser observacionais. Exemplos: estudos seccionais (corte transversal); estudos longitudinais. 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pt-BR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 estudos de intervenção. Exemplos: quase - experimentos e experimentos.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2"/>
          <p:cNvSpPr txBox="1"/>
          <p:nvPr/>
        </p:nvSpPr>
        <p:spPr>
          <a:xfrm>
            <a:off x="1494235" y="1322785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/>
              <a:t>4.1 OBSERVACIONAIS</a:t>
            </a:r>
            <a:endParaRPr/>
          </a:p>
        </p:txBody>
      </p:sp>
      <p:sp>
        <p:nvSpPr>
          <p:cNvPr id="264" name="Google Shape;264;p12"/>
          <p:cNvSpPr txBox="1"/>
          <p:nvPr/>
        </p:nvSpPr>
        <p:spPr>
          <a:xfrm>
            <a:off x="1494235" y="2240757"/>
            <a:ext cx="6172200" cy="26455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6000"/>
              <a:t>Estudos seccionais (corte transversal): </a:t>
            </a:r>
            <a:r>
              <a:rPr lang="pt-BR" sz="6000"/>
              <a:t>Nos estudos seccionais, a exposição e a condição de saúde do participante são determinadas simultaneamente. As características dos indivíduos classificados como doentes são comparadas às daqueles classificados como não doentes.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4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20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50"/>
              <a:t>  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3"/>
          <p:cNvSpPr txBox="1"/>
          <p:nvPr/>
        </p:nvSpPr>
        <p:spPr>
          <a:xfrm>
            <a:off x="1494235" y="1269207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13"/>
          <p:cNvSpPr txBox="1"/>
          <p:nvPr/>
        </p:nvSpPr>
        <p:spPr>
          <a:xfrm>
            <a:off x="1494235" y="2132410"/>
            <a:ext cx="6172200" cy="26455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6600"/>
              <a:t>Estudos longitudinais (coorte): </a:t>
            </a:r>
            <a:r>
              <a:rPr lang="pt-BR" sz="6600"/>
              <a:t>prospectivos; retrospectivos (grupos semelhantes em relação às variáveis de confundimento) e caso-controle (grupos distintos em relação às variáveis de confundimento). 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6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4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20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50"/>
              <a:t>  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sz="1800"/>
          </a:p>
        </p:txBody>
      </p:sp>
      <p:sp>
        <p:nvSpPr>
          <p:cNvPr id="271" name="Google Shape;271;p13"/>
          <p:cNvSpPr txBox="1"/>
          <p:nvPr/>
        </p:nvSpPr>
        <p:spPr>
          <a:xfrm>
            <a:off x="1494235" y="1322785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/>
              <a:t>4.1 OBSERVACIONAIS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4"/>
          <p:cNvSpPr txBox="1"/>
          <p:nvPr/>
        </p:nvSpPr>
        <p:spPr>
          <a:xfrm>
            <a:off x="1494235" y="2240757"/>
            <a:ext cx="6172200" cy="26455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6000"/>
              <a:t>Estudos caso-controle</a:t>
            </a:r>
            <a:r>
              <a:rPr lang="pt-BR" sz="6000"/>
              <a:t>: Nos estudos caso-controle,  primeiramente, identificam-se indivíduos com a doença (casos) e, para efeito de comparação, indivíduos sem a doença (controles). Prejuízo no controle de possíveis variáveis de confundimento pois os indivíduos são selecionados de populações distintas . São utilizados no caso de condições raras.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20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5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sz="1800"/>
          </a:p>
        </p:txBody>
      </p:sp>
      <p:sp>
        <p:nvSpPr>
          <p:cNvPr id="277" name="Google Shape;277;p14"/>
          <p:cNvSpPr txBox="1"/>
          <p:nvPr/>
        </p:nvSpPr>
        <p:spPr>
          <a:xfrm>
            <a:off x="1494235" y="1322785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/>
              <a:t>4.1 OBSERVACIONAIS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5"/>
          <p:cNvSpPr txBox="1"/>
          <p:nvPr/>
        </p:nvSpPr>
        <p:spPr>
          <a:xfrm>
            <a:off x="1494235" y="2294335"/>
            <a:ext cx="6172200" cy="26455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6000"/>
              <a:t>Pesquisa Quase-Experimental: </a:t>
            </a:r>
            <a:r>
              <a:rPr lang="pt-BR" sz="6000"/>
              <a:t>ausência grupo controle independente (delineamentos tipo “antes” e “depois”) e/ou ausência de alocação aleatória de participantes nos distintos grupos. 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/>
              <a:t>	A ausência de sorteio para definição dos grupos pode acarretar em possíveis vieses em relação às variáveis de confundimento.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50"/>
              <a:t>  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sz="1800"/>
          </a:p>
        </p:txBody>
      </p:sp>
      <p:sp>
        <p:nvSpPr>
          <p:cNvPr id="283" name="Google Shape;283;p15"/>
          <p:cNvSpPr txBox="1"/>
          <p:nvPr/>
        </p:nvSpPr>
        <p:spPr>
          <a:xfrm>
            <a:off x="1494235" y="1322785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/>
              <a:t>4.2 ESTUDOS DE INTERVENÇÃO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6"/>
          <p:cNvSpPr txBox="1"/>
          <p:nvPr/>
        </p:nvSpPr>
        <p:spPr>
          <a:xfrm>
            <a:off x="1494235" y="2240757"/>
            <a:ext cx="6172200" cy="26455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6000"/>
              <a:t>Pesquisa Experimental: </a:t>
            </a:r>
            <a:r>
              <a:rPr lang="pt-BR" sz="6000"/>
              <a:t>grupo controle independente e alocação aleatória de participantes nos distintos grupos. O sorteio dos participantes nos grupos (no caso de pessoas), minimiza os vieses relacionados às variáveis de confundimento. São também chamados de ensaios clínicos randomizados.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/>
              <a:t>Tipos de cegamento.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50"/>
              <a:t>  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sz="1800"/>
          </a:p>
        </p:txBody>
      </p:sp>
      <p:sp>
        <p:nvSpPr>
          <p:cNvPr id="289" name="Google Shape;289;p16"/>
          <p:cNvSpPr txBox="1"/>
          <p:nvPr/>
        </p:nvSpPr>
        <p:spPr>
          <a:xfrm>
            <a:off x="1494235" y="1322785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/>
              <a:t>4.2 ESTUDOS DE INTERVENÇÃO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7"/>
          <p:cNvSpPr txBox="1"/>
          <p:nvPr/>
        </p:nvSpPr>
        <p:spPr>
          <a:xfrm>
            <a:off x="1494235" y="1322785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4.3 OUTROS TIPOS DE ESTUDOS</a:t>
            </a:r>
            <a:endParaRPr/>
          </a:p>
        </p:txBody>
      </p:sp>
      <p:sp>
        <p:nvSpPr>
          <p:cNvPr id="295" name="Google Shape;295;p17"/>
          <p:cNvSpPr txBox="1"/>
          <p:nvPr/>
        </p:nvSpPr>
        <p:spPr>
          <a:xfrm>
            <a:off x="1494235" y="2294335"/>
            <a:ext cx="6172200" cy="26455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50"/>
              <a:t>  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sz="1800"/>
          </a:p>
        </p:txBody>
      </p:sp>
      <p:sp>
        <p:nvSpPr>
          <p:cNvPr id="296" name="Google Shape;296;p17"/>
          <p:cNvSpPr txBox="1"/>
          <p:nvPr/>
        </p:nvSpPr>
        <p:spPr>
          <a:xfrm>
            <a:off x="762000" y="2457450"/>
            <a:ext cx="7543800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Noto Sans Symbols"/>
              <a:buChar char="▪"/>
            </a:pP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Estudos Ecológicos (falácia ecológica) – transversais ou longitudinais.</a:t>
            </a:r>
            <a:endParaRPr/>
          </a:p>
          <a:p>
            <a:pPr indent="-1714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</a:pP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Estudos Documentais.</a:t>
            </a:r>
            <a:endParaRPr/>
          </a:p>
          <a:p>
            <a:pPr indent="-1714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</a:pP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Revisões de Literatura.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8"/>
          <p:cNvSpPr txBox="1"/>
          <p:nvPr/>
        </p:nvSpPr>
        <p:spPr>
          <a:xfrm>
            <a:off x="3810000" y="2971800"/>
            <a:ext cx="7120457" cy="10102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70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QUANTITATIVA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9"/>
          <p:cNvSpPr txBox="1"/>
          <p:nvPr>
            <p:ph type="title"/>
          </p:nvPr>
        </p:nvSpPr>
        <p:spPr>
          <a:xfrm>
            <a:off x="230822" y="304800"/>
            <a:ext cx="8513445" cy="12439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>
                <a:latin typeface="Arial"/>
                <a:ea typeface="Arial"/>
                <a:cs typeface="Arial"/>
                <a:sym typeface="Arial"/>
              </a:rPr>
              <a:t>CARACTERÍSTICAS </a:t>
            </a:r>
            <a:br>
              <a:rPr lang="pt-BR" sz="4000">
                <a:latin typeface="Arial"/>
                <a:ea typeface="Arial"/>
                <a:cs typeface="Arial"/>
                <a:sym typeface="Arial"/>
              </a:rPr>
            </a:br>
            <a:r>
              <a:rPr lang="pt-BR" sz="4000">
                <a:latin typeface="Arial"/>
                <a:ea typeface="Arial"/>
                <a:cs typeface="Arial"/>
                <a:sym typeface="Arial"/>
              </a:rPr>
              <a:t>DA PESQUISA QUANTITATIVA</a:t>
            </a:r>
            <a:endParaRPr/>
          </a:p>
        </p:txBody>
      </p:sp>
      <p:sp>
        <p:nvSpPr>
          <p:cNvPr id="307" name="Google Shape;307;p19"/>
          <p:cNvSpPr txBox="1"/>
          <p:nvPr/>
        </p:nvSpPr>
        <p:spPr>
          <a:xfrm>
            <a:off x="230822" y="1676400"/>
            <a:ext cx="8682355" cy="44796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3000">
            <a:spAutoFit/>
          </a:bodyPr>
          <a:lstStyle/>
          <a:p>
            <a:pPr indent="-342900" lvl="0" marL="355600" marR="969644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investigação se apoia predominantemente em  dados estatísticos.</a:t>
            </a:r>
            <a:endParaRPr/>
          </a:p>
          <a:p>
            <a:pPr indent="-190500" lvl="0" marL="355600" marR="969644" rtl="0" algn="l">
              <a:lnSpc>
                <a:spcPct val="116666"/>
              </a:lnSpc>
              <a:spcBef>
                <a:spcPts val="260"/>
              </a:spcBef>
              <a:spcAft>
                <a:spcPts val="0"/>
              </a:spcAft>
              <a:buSzPts val="2400"/>
              <a:buFont typeface="Tahoma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287655" rtl="0" algn="l">
              <a:lnSpc>
                <a:spcPct val="1008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i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Visa gerar medidas precisas e confiáveis que permitam uma  análise estatística;</a:t>
            </a:r>
            <a:endParaRPr/>
          </a:p>
          <a:p>
            <a:pPr indent="-152400" lvl="1" marL="748665" marR="287655" rtl="0" algn="l">
              <a:lnSpc>
                <a:spcPct val="100800"/>
              </a:lnSpc>
              <a:spcBef>
                <a:spcPts val="400"/>
              </a:spcBef>
              <a:spcAft>
                <a:spcPts val="0"/>
              </a:spcAft>
              <a:buSzPts val="2000"/>
              <a:buFont typeface="Tahoma"/>
              <a:buNone/>
            </a:pPr>
            <a:r>
              <a:t/>
            </a:r>
            <a:endParaRPr i="1"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i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Tentativa para garantir precisão de resultados;</a:t>
            </a:r>
            <a:endParaRPr b="1" i="1"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265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i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Busca evitar erros de análise e interpretação;</a:t>
            </a:r>
            <a:endParaRPr b="1" i="1"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9384" lvl="1" marL="75565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Tahoma"/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581660" rtl="0" algn="l">
              <a:lnSpc>
                <a:spcPct val="117499"/>
              </a:lnSpc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Utilização de Pesquisas anteriores e conhecimento  teórico para escolha das variáveis;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"/>
          <p:cNvSpPr txBox="1"/>
          <p:nvPr/>
        </p:nvSpPr>
        <p:spPr>
          <a:xfrm>
            <a:off x="533400" y="2819400"/>
            <a:ext cx="7120457" cy="10102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70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400">
                <a:solidFill>
                  <a:srgbClr val="002060"/>
                </a:solidFill>
                <a:latin typeface="Bodoni"/>
                <a:ea typeface="Bodoni"/>
                <a:cs typeface="Bodoni"/>
                <a:sym typeface="Bodoni"/>
              </a:rPr>
              <a:t>ROTEIRO</a:t>
            </a:r>
            <a:endParaRPr/>
          </a:p>
        </p:txBody>
      </p:sp>
      <p:sp>
        <p:nvSpPr>
          <p:cNvPr id="74" name="Google Shape;74;p2"/>
          <p:cNvSpPr txBox="1"/>
          <p:nvPr/>
        </p:nvSpPr>
        <p:spPr>
          <a:xfrm>
            <a:off x="4316936" y="1752600"/>
            <a:ext cx="6673841" cy="3779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23847" lvl="1" marL="647697" rtl="0" algn="l">
              <a:lnSpc>
                <a:spcPct val="158950"/>
              </a:lnSpc>
              <a:spcBef>
                <a:spcPts val="0"/>
              </a:spcBef>
              <a:spcAft>
                <a:spcPts val="0"/>
              </a:spcAft>
              <a:buClr>
                <a:srgbClr val="F9EBDB"/>
              </a:buClr>
              <a:buSzPts val="2000"/>
              <a:buFont typeface="Arial"/>
              <a:buChar char="•"/>
            </a:pPr>
            <a:r>
              <a:rPr lang="pt-BR" sz="2000">
                <a:solidFill>
                  <a:srgbClr val="F9EBDB"/>
                </a:solidFill>
                <a:latin typeface="Bodoni"/>
                <a:ea typeface="Bodoni"/>
                <a:cs typeface="Bodoni"/>
                <a:sym typeface="Bodoni"/>
              </a:rPr>
              <a:t>OBJETIVOS DA PESQUISA </a:t>
            </a:r>
            <a:endParaRPr/>
          </a:p>
        </p:txBody>
      </p:sp>
      <p:sp>
        <p:nvSpPr>
          <p:cNvPr id="75" name="Google Shape;75;p2"/>
          <p:cNvSpPr txBox="1"/>
          <p:nvPr/>
        </p:nvSpPr>
        <p:spPr>
          <a:xfrm>
            <a:off x="4316936" y="2403260"/>
            <a:ext cx="6416040" cy="3661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23847" lvl="1" marL="647697" rtl="0" algn="l">
              <a:lnSpc>
                <a:spcPct val="158950"/>
              </a:lnSpc>
              <a:spcBef>
                <a:spcPts val="0"/>
              </a:spcBef>
              <a:spcAft>
                <a:spcPts val="0"/>
              </a:spcAft>
              <a:buClr>
                <a:srgbClr val="F9EBDB"/>
              </a:buClr>
              <a:buSzPts val="2000"/>
              <a:buFont typeface="Arial"/>
              <a:buChar char="•"/>
            </a:pPr>
            <a:r>
              <a:rPr lang="pt-BR" sz="2000">
                <a:solidFill>
                  <a:srgbClr val="F9EBDB"/>
                </a:solidFill>
                <a:latin typeface="Bodoni"/>
                <a:ea typeface="Bodoni"/>
                <a:cs typeface="Bodoni"/>
                <a:sym typeface="Bodoni"/>
              </a:rPr>
              <a:t>NATUREZA DA PESQUISA </a:t>
            </a:r>
            <a:endParaRPr/>
          </a:p>
        </p:txBody>
      </p:sp>
      <p:sp>
        <p:nvSpPr>
          <p:cNvPr id="76" name="Google Shape;76;p2"/>
          <p:cNvSpPr txBox="1"/>
          <p:nvPr/>
        </p:nvSpPr>
        <p:spPr>
          <a:xfrm>
            <a:off x="4316936" y="3096784"/>
            <a:ext cx="6416040" cy="3661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23847" lvl="1" marL="647697" rtl="0" algn="l">
              <a:lnSpc>
                <a:spcPct val="158950"/>
              </a:lnSpc>
              <a:spcBef>
                <a:spcPts val="0"/>
              </a:spcBef>
              <a:spcAft>
                <a:spcPts val="0"/>
              </a:spcAft>
              <a:buClr>
                <a:srgbClr val="F9EBDB"/>
              </a:buClr>
              <a:buSzPts val="2000"/>
              <a:buFont typeface="Arial"/>
              <a:buChar char="•"/>
            </a:pPr>
            <a:r>
              <a:rPr lang="pt-BR" sz="2000">
                <a:solidFill>
                  <a:srgbClr val="F9EBDB"/>
                </a:solidFill>
                <a:latin typeface="Bodoni"/>
                <a:ea typeface="Bodoni"/>
                <a:cs typeface="Bodoni"/>
                <a:sym typeface="Bodoni"/>
              </a:rPr>
              <a:t>ABORDAGEM DE UM PROBLEMA</a:t>
            </a:r>
            <a:endParaRPr/>
          </a:p>
        </p:txBody>
      </p:sp>
      <p:sp>
        <p:nvSpPr>
          <p:cNvPr id="77" name="Google Shape;77;p2"/>
          <p:cNvSpPr txBox="1"/>
          <p:nvPr/>
        </p:nvSpPr>
        <p:spPr>
          <a:xfrm>
            <a:off x="4343400" y="3749818"/>
            <a:ext cx="6416040" cy="3661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23847" lvl="1" marL="647697" rtl="0" algn="l">
              <a:lnSpc>
                <a:spcPct val="158950"/>
              </a:lnSpc>
              <a:spcBef>
                <a:spcPts val="0"/>
              </a:spcBef>
              <a:spcAft>
                <a:spcPts val="0"/>
              </a:spcAft>
              <a:buClr>
                <a:srgbClr val="F9EBDB"/>
              </a:buClr>
              <a:buSzPts val="2000"/>
              <a:buFont typeface="Arial"/>
              <a:buChar char="•"/>
            </a:pPr>
            <a:r>
              <a:rPr lang="pt-BR" sz="2000">
                <a:solidFill>
                  <a:srgbClr val="F9EBDB"/>
                </a:solidFill>
                <a:latin typeface="Bodoni"/>
                <a:ea typeface="Bodoni"/>
                <a:cs typeface="Bodoni"/>
                <a:sym typeface="Bodoni"/>
              </a:rPr>
              <a:t>TIPO DE ESTUDO</a:t>
            </a:r>
            <a:endParaRPr/>
          </a:p>
        </p:txBody>
      </p:sp>
      <p:sp>
        <p:nvSpPr>
          <p:cNvPr id="78" name="Google Shape;78;p2"/>
          <p:cNvSpPr txBox="1"/>
          <p:nvPr/>
        </p:nvSpPr>
        <p:spPr>
          <a:xfrm>
            <a:off x="4316936" y="4341006"/>
            <a:ext cx="6416040" cy="3661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23847" lvl="1" marL="647697" rtl="0" algn="l">
              <a:lnSpc>
                <a:spcPct val="158950"/>
              </a:lnSpc>
              <a:spcBef>
                <a:spcPts val="0"/>
              </a:spcBef>
              <a:spcAft>
                <a:spcPts val="0"/>
              </a:spcAft>
              <a:buClr>
                <a:srgbClr val="F9EBDB"/>
              </a:buClr>
              <a:buSzPts val="2000"/>
              <a:buFont typeface="Arial"/>
              <a:buChar char="•"/>
            </a:pPr>
            <a:r>
              <a:rPr lang="pt-BR" sz="2000">
                <a:solidFill>
                  <a:srgbClr val="F9EBDB"/>
                </a:solidFill>
                <a:latin typeface="Bodoni"/>
                <a:ea typeface="Bodoni"/>
                <a:cs typeface="Bodoni"/>
                <a:sym typeface="Bodoni"/>
              </a:rPr>
              <a:t>ESTUDOS QUANTITATIVOS</a:t>
            </a:r>
            <a:endParaRPr/>
          </a:p>
        </p:txBody>
      </p:sp>
      <p:sp>
        <p:nvSpPr>
          <p:cNvPr id="79" name="Google Shape;79;p2"/>
          <p:cNvSpPr txBox="1"/>
          <p:nvPr/>
        </p:nvSpPr>
        <p:spPr>
          <a:xfrm>
            <a:off x="4343400" y="4929146"/>
            <a:ext cx="6416040" cy="3661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23847" lvl="1" marL="647697" rtl="0" algn="l">
              <a:lnSpc>
                <a:spcPct val="158950"/>
              </a:lnSpc>
              <a:spcBef>
                <a:spcPts val="0"/>
              </a:spcBef>
              <a:spcAft>
                <a:spcPts val="0"/>
              </a:spcAft>
              <a:buClr>
                <a:srgbClr val="F9EBDB"/>
              </a:buClr>
              <a:buSzPts val="2000"/>
              <a:buFont typeface="Arial"/>
              <a:buChar char="•"/>
            </a:pPr>
            <a:r>
              <a:rPr lang="pt-BR" sz="2000">
                <a:solidFill>
                  <a:srgbClr val="F9EBDB"/>
                </a:solidFill>
                <a:latin typeface="Bodoni"/>
                <a:ea typeface="Bodoni"/>
                <a:cs typeface="Bodoni"/>
                <a:sym typeface="Bodoni"/>
              </a:rPr>
              <a:t>EXECUÇÃO </a:t>
            </a:r>
            <a:endParaRPr/>
          </a:p>
        </p:txBody>
      </p:sp>
      <p:cxnSp>
        <p:nvCxnSpPr>
          <p:cNvPr id="80" name="Google Shape;80;p2"/>
          <p:cNvCxnSpPr/>
          <p:nvPr/>
        </p:nvCxnSpPr>
        <p:spPr>
          <a:xfrm>
            <a:off x="4568952" y="2283646"/>
            <a:ext cx="4651248" cy="14944"/>
          </a:xfrm>
          <a:prstGeom prst="straightConnector1">
            <a:avLst/>
          </a:prstGeom>
          <a:noFill/>
          <a:ln cap="flat" cmpd="sng" w="28575">
            <a:solidFill>
              <a:srgbClr val="F9EBD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1" name="Google Shape;81;p2"/>
          <p:cNvCxnSpPr/>
          <p:nvPr/>
        </p:nvCxnSpPr>
        <p:spPr>
          <a:xfrm flipH="1" rot="10800000">
            <a:off x="4568952" y="2923085"/>
            <a:ext cx="4651248" cy="24297"/>
          </a:xfrm>
          <a:prstGeom prst="straightConnector1">
            <a:avLst/>
          </a:prstGeom>
          <a:noFill/>
          <a:ln cap="flat" cmpd="sng" w="28575">
            <a:solidFill>
              <a:srgbClr val="F9EBD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" name="Google Shape;82;p2"/>
          <p:cNvCxnSpPr/>
          <p:nvPr/>
        </p:nvCxnSpPr>
        <p:spPr>
          <a:xfrm flipH="1" rot="10800000">
            <a:off x="4568952" y="3623078"/>
            <a:ext cx="4727448" cy="22070"/>
          </a:xfrm>
          <a:prstGeom prst="straightConnector1">
            <a:avLst/>
          </a:prstGeom>
          <a:noFill/>
          <a:ln cap="flat" cmpd="sng" w="28575">
            <a:solidFill>
              <a:srgbClr val="F9EBD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3" name="Google Shape;83;p2"/>
          <p:cNvCxnSpPr/>
          <p:nvPr/>
        </p:nvCxnSpPr>
        <p:spPr>
          <a:xfrm>
            <a:off x="4572000" y="4276112"/>
            <a:ext cx="4648200" cy="0"/>
          </a:xfrm>
          <a:prstGeom prst="straightConnector1">
            <a:avLst/>
          </a:prstGeom>
          <a:noFill/>
          <a:ln cap="flat" cmpd="sng" w="28575">
            <a:solidFill>
              <a:srgbClr val="F9EBD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4" name="Google Shape;84;p2"/>
          <p:cNvCxnSpPr/>
          <p:nvPr/>
        </p:nvCxnSpPr>
        <p:spPr>
          <a:xfrm flipH="1" rot="10800000">
            <a:off x="4572000" y="4810045"/>
            <a:ext cx="4800600" cy="6949"/>
          </a:xfrm>
          <a:prstGeom prst="straightConnector1">
            <a:avLst/>
          </a:prstGeom>
          <a:noFill/>
          <a:ln cap="flat" cmpd="sng" w="28575">
            <a:solidFill>
              <a:srgbClr val="F9EBD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5" name="Google Shape;85;p2"/>
          <p:cNvCxnSpPr/>
          <p:nvPr/>
        </p:nvCxnSpPr>
        <p:spPr>
          <a:xfrm>
            <a:off x="4572000" y="5448971"/>
            <a:ext cx="4800600" cy="0"/>
          </a:xfrm>
          <a:prstGeom prst="straightConnector1">
            <a:avLst/>
          </a:prstGeom>
          <a:noFill/>
          <a:ln cap="flat" cmpd="sng" w="28575">
            <a:solidFill>
              <a:srgbClr val="F9EBDB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0"/>
          <p:cNvSpPr txBox="1"/>
          <p:nvPr/>
        </p:nvSpPr>
        <p:spPr>
          <a:xfrm>
            <a:off x="304800" y="2244188"/>
            <a:ext cx="8682355" cy="32556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3000">
            <a:spAutoFit/>
          </a:bodyPr>
          <a:lstStyle/>
          <a:p>
            <a:pPr indent="-342900" lvl="0" marL="355600" marR="5080" rtl="0" algn="l">
              <a:lnSpc>
                <a:spcPct val="1174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Clareza e objetividade na definição dos construtos são  fundamentais;</a:t>
            </a:r>
            <a:endParaRPr/>
          </a:p>
          <a:p>
            <a:pPr indent="-190500" lvl="0" marL="355600" marR="5080" rtl="0" algn="l">
              <a:lnSpc>
                <a:spcPct val="117499"/>
              </a:lnSpc>
              <a:spcBef>
                <a:spcPts val="660"/>
              </a:spcBef>
              <a:spcAft>
                <a:spcPts val="0"/>
              </a:spcAft>
              <a:buSzPts val="2400"/>
              <a:buFont typeface="Tahoma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1272540" rtl="0" algn="l">
              <a:lnSpc>
                <a:spcPct val="101499"/>
              </a:lnSpc>
              <a:spcBef>
                <a:spcPts val="47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Modelo da Pesquisa é composto por variáveis:  dependentes, independentes e intervenientes;</a:t>
            </a:r>
            <a:endParaRPr/>
          </a:p>
          <a:p>
            <a:pPr indent="-190500" lvl="0" marL="355600" marR="1272540" rtl="0" algn="l">
              <a:lnSpc>
                <a:spcPct val="101499"/>
              </a:lnSpc>
              <a:spcBef>
                <a:spcPts val="470"/>
              </a:spcBef>
              <a:spcAft>
                <a:spcPts val="0"/>
              </a:spcAft>
              <a:buSzPts val="2400"/>
              <a:buFont typeface="Tahoma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867410" rtl="0" algn="l">
              <a:lnSpc>
                <a:spcPct val="117499"/>
              </a:lnSpc>
              <a:spcBef>
                <a:spcPts val="7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Elaboração e o teste de hipóteses é parte central  dessa metodologia.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20"/>
          <p:cNvSpPr txBox="1"/>
          <p:nvPr>
            <p:ph type="title"/>
          </p:nvPr>
        </p:nvSpPr>
        <p:spPr>
          <a:xfrm>
            <a:off x="538163" y="588963"/>
            <a:ext cx="7861300" cy="6969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>
                <a:latin typeface="Arial"/>
                <a:ea typeface="Arial"/>
                <a:cs typeface="Arial"/>
                <a:sym typeface="Arial"/>
              </a:rPr>
              <a:t>CARACTERÍSTICAS </a:t>
            </a:r>
            <a:br>
              <a:rPr lang="pt-BR" sz="4000">
                <a:latin typeface="Arial"/>
                <a:ea typeface="Arial"/>
                <a:cs typeface="Arial"/>
                <a:sym typeface="Arial"/>
              </a:rPr>
            </a:br>
            <a:r>
              <a:rPr lang="pt-BR" sz="4000">
                <a:latin typeface="Arial"/>
                <a:ea typeface="Arial"/>
                <a:cs typeface="Arial"/>
                <a:sym typeface="Arial"/>
              </a:rPr>
              <a:t>DA PESQUISA QUANTITATIVA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1"/>
          <p:cNvSpPr txBox="1"/>
          <p:nvPr/>
        </p:nvSpPr>
        <p:spPr>
          <a:xfrm>
            <a:off x="381000" y="2209800"/>
            <a:ext cx="8510905" cy="37668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3650">
            <a:spAutoFit/>
          </a:bodyPr>
          <a:lstStyle/>
          <a:p>
            <a:pPr indent="-34290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Utiliza tanto dados primários quanto secundários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Diversos instrumentos para coleta de dados;</a:t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59055" rtl="0" algn="l">
              <a:lnSpc>
                <a:spcPct val="100800"/>
              </a:lnSpc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Pesquisador deverá escolher o instrumento de acordo com o  estudo;</a:t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57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Estudo de correlação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25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Permite controlar diversas variáveis e identificar influências;</a:t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1433195" rtl="0" algn="l">
              <a:lnSpc>
                <a:spcPct val="100800"/>
              </a:lnSpc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Identifica possíveis causas para teste em estudos  experimentais;</a:t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57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Estudos descritivos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descobrir e classificar variáveis</a:t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21"/>
          <p:cNvSpPr txBox="1"/>
          <p:nvPr>
            <p:ph type="title"/>
          </p:nvPr>
        </p:nvSpPr>
        <p:spPr>
          <a:xfrm>
            <a:off x="538163" y="588963"/>
            <a:ext cx="7861300" cy="6969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>
                <a:latin typeface="Arial"/>
                <a:ea typeface="Arial"/>
                <a:cs typeface="Arial"/>
                <a:sym typeface="Arial"/>
              </a:rPr>
              <a:t>CARACTERÍSTICAS </a:t>
            </a:r>
            <a:br>
              <a:rPr lang="pt-BR" sz="4000">
                <a:latin typeface="Arial"/>
                <a:ea typeface="Arial"/>
                <a:cs typeface="Arial"/>
                <a:sym typeface="Arial"/>
              </a:rPr>
            </a:br>
            <a:r>
              <a:rPr lang="pt-BR" sz="4000">
                <a:latin typeface="Arial"/>
                <a:ea typeface="Arial"/>
                <a:cs typeface="Arial"/>
                <a:sym typeface="Arial"/>
              </a:rPr>
              <a:t>DA PESQUISA QUANTITATIVA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2"/>
          <p:cNvSpPr txBox="1"/>
          <p:nvPr/>
        </p:nvSpPr>
        <p:spPr>
          <a:xfrm>
            <a:off x="3048" y="1997098"/>
            <a:ext cx="8627745" cy="42719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365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Permite amplas possibilidades de estudos;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0500" lvl="0" marL="355600" rtl="0" algn="l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SzPts val="2400"/>
              <a:buFont typeface="Tahoma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5080" rtl="0" algn="l">
              <a:lnSpc>
                <a:spcPct val="100800"/>
              </a:lnSpc>
              <a:spcBef>
                <a:spcPts val="38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Apropriada para medir tanto opiniões, atitudes e preferências  como comportamentos;</a:t>
            </a:r>
            <a:endParaRPr/>
          </a:p>
          <a:p>
            <a:pPr indent="-152400" lvl="1" marL="748665" marR="5080" rtl="0" algn="l">
              <a:lnSpc>
                <a:spcPct val="100800"/>
              </a:lnSpc>
              <a:spcBef>
                <a:spcPts val="380"/>
              </a:spcBef>
              <a:spcAft>
                <a:spcPts val="0"/>
              </a:spcAft>
              <a:buSzPts val="2000"/>
              <a:buFont typeface="Tahoma"/>
              <a:buNone/>
            </a:pPr>
            <a:r>
              <a:t/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207009" rtl="0" algn="l">
              <a:lnSpc>
                <a:spcPct val="100400"/>
              </a:lnSpc>
              <a:spcBef>
                <a:spcPts val="47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Pode ser usada para medir um mercado, estimar o potencial  ou volume de um negócio e para medir o tamanho e a  importância de segmentos de mercado;</a:t>
            </a:r>
            <a:endParaRPr/>
          </a:p>
          <a:p>
            <a:pPr indent="-152400" lvl="1" marL="748665" marR="207009" rtl="0" algn="l">
              <a:lnSpc>
                <a:spcPct val="100400"/>
              </a:lnSpc>
              <a:spcBef>
                <a:spcPts val="470"/>
              </a:spcBef>
              <a:spcAft>
                <a:spcPts val="0"/>
              </a:spcAft>
              <a:buSzPts val="2000"/>
              <a:buFont typeface="Tahoma"/>
              <a:buNone/>
            </a:pPr>
            <a:r>
              <a:t/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193675" rtl="0" algn="l">
              <a:lnSpc>
                <a:spcPct val="100400"/>
              </a:lnSpc>
              <a:spcBef>
                <a:spcPts val="47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É importante identificar quantas pessoas de uma  determinada população compartilham uma característica ou  um grupo de características.</a:t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22"/>
          <p:cNvSpPr txBox="1"/>
          <p:nvPr>
            <p:ph type="title"/>
          </p:nvPr>
        </p:nvSpPr>
        <p:spPr>
          <a:xfrm>
            <a:off x="538163" y="588963"/>
            <a:ext cx="7861300" cy="6969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>
                <a:latin typeface="Arial"/>
                <a:ea typeface="Arial"/>
                <a:cs typeface="Arial"/>
                <a:sym typeface="Arial"/>
              </a:rPr>
              <a:t>CARACTERÍSTICAS </a:t>
            </a:r>
            <a:br>
              <a:rPr lang="pt-BR" sz="4000">
                <a:latin typeface="Arial"/>
                <a:ea typeface="Arial"/>
                <a:cs typeface="Arial"/>
                <a:sym typeface="Arial"/>
              </a:rPr>
            </a:br>
            <a:r>
              <a:rPr lang="pt-BR" sz="4000">
                <a:latin typeface="Arial"/>
                <a:ea typeface="Arial"/>
                <a:cs typeface="Arial"/>
                <a:sym typeface="Arial"/>
              </a:rPr>
              <a:t>DA PESQUISA QUANTITATIVA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3"/>
          <p:cNvSpPr txBox="1"/>
          <p:nvPr>
            <p:ph type="title"/>
          </p:nvPr>
        </p:nvSpPr>
        <p:spPr>
          <a:xfrm>
            <a:off x="381000" y="533400"/>
            <a:ext cx="8763000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latin typeface="Arial"/>
                <a:ea typeface="Arial"/>
                <a:cs typeface="Arial"/>
                <a:sym typeface="Arial"/>
              </a:rPr>
              <a:t>OBSERVAÇÕES</a:t>
            </a:r>
            <a:endParaRPr/>
          </a:p>
        </p:txBody>
      </p:sp>
      <p:sp>
        <p:nvSpPr>
          <p:cNvPr id="331" name="Google Shape;331;p23"/>
          <p:cNvSpPr txBox="1"/>
          <p:nvPr/>
        </p:nvSpPr>
        <p:spPr>
          <a:xfrm>
            <a:off x="304800" y="1524000"/>
            <a:ext cx="7805420" cy="4279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5550">
            <a:spAutoFit/>
          </a:bodyPr>
          <a:lstStyle/>
          <a:p>
            <a:pPr indent="-34290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Redução da ciência ao campo observável;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Separação entre fatos e contexto;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Ênfase no dado empírico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69265" rtl="0" algn="l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–	</a:t>
            </a: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( ciência natural </a:t>
            </a:r>
            <a:r>
              <a:rPr b="1" lang="pt-BR" sz="20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r>
              <a:rPr b="1" lang="pt-BR" sz="2000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ciência social);</a:t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59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Ciência social os dados têm significados sociais;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109854" rtl="0" algn="l">
              <a:lnSpc>
                <a:spcPct val="101499"/>
              </a:lnSpc>
              <a:spcBef>
                <a:spcPts val="47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Explicação objetiva X valores políticos, morais e  ideológico;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Ciência natural o mundo objeto;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Ciência social não p</a:t>
            </a: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 manipular pessoas;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Pesquisador novato prefere dados quantitativos</a:t>
            </a:r>
            <a:r>
              <a:rPr b="1"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4"/>
          <p:cNvSpPr txBox="1"/>
          <p:nvPr/>
        </p:nvSpPr>
        <p:spPr>
          <a:xfrm>
            <a:off x="1187449" y="3794062"/>
            <a:ext cx="6553200" cy="3000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rtl="0" algn="ctr">
              <a:lnSpc>
                <a:spcPct val="136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accent6"/>
                </a:solidFill>
                <a:latin typeface="Impact"/>
                <a:ea typeface="Impact"/>
                <a:cs typeface="Impact"/>
                <a:sym typeface="Impact"/>
              </a:rPr>
              <a:t>ANALISES ESTATISTICAS</a:t>
            </a:r>
            <a:endParaRPr/>
          </a:p>
          <a:p>
            <a:pPr indent="0" lvl="0" marL="69215" marR="65405" rtl="0" algn="ctr">
              <a:lnSpc>
                <a:spcPct val="135714"/>
              </a:lnSpc>
              <a:spcBef>
                <a:spcPts val="14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accent6"/>
                </a:solidFill>
                <a:latin typeface="Impact"/>
                <a:ea typeface="Impact"/>
                <a:cs typeface="Impact"/>
                <a:sym typeface="Impact"/>
              </a:rPr>
              <a:t>Estatística </a:t>
            </a:r>
            <a:endParaRPr sz="2800">
              <a:solidFill>
                <a:schemeClr val="accent6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69215" marR="65405" rtl="0" algn="ctr">
              <a:lnSpc>
                <a:spcPct val="135714"/>
              </a:lnSpc>
              <a:spcBef>
                <a:spcPts val="14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accent6"/>
                </a:solidFill>
                <a:latin typeface="Impact"/>
                <a:ea typeface="Impact"/>
                <a:cs typeface="Impact"/>
                <a:sym typeface="Impact"/>
              </a:rPr>
              <a:t>Descritiva  </a:t>
            </a:r>
            <a:endParaRPr sz="2800">
              <a:solidFill>
                <a:schemeClr val="accent6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69215" marR="65405" rtl="0" algn="ctr">
              <a:lnSpc>
                <a:spcPct val="135714"/>
              </a:lnSpc>
              <a:spcBef>
                <a:spcPts val="14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accent6"/>
                </a:solidFill>
                <a:latin typeface="Impact"/>
                <a:ea typeface="Impact"/>
                <a:cs typeface="Impact"/>
                <a:sym typeface="Impact"/>
              </a:rPr>
              <a:t>Técnicas Multivaridas</a:t>
            </a:r>
            <a:endParaRPr sz="2800">
              <a:solidFill>
                <a:schemeClr val="accent6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-635" lvl="0" marL="380365" marR="376555" rtl="0" algn="ctr">
              <a:lnSpc>
                <a:spcPct val="135714"/>
              </a:lnSpc>
              <a:spcBef>
                <a:spcPts val="8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accent6"/>
                </a:solidFill>
                <a:latin typeface="Impact"/>
                <a:ea typeface="Impact"/>
                <a:cs typeface="Impact"/>
                <a:sym typeface="Impact"/>
              </a:rPr>
              <a:t>Econometria  </a:t>
            </a:r>
            <a:endParaRPr sz="2800">
              <a:solidFill>
                <a:schemeClr val="accent6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-635" lvl="0" marL="380365" marR="376555" rtl="0" algn="ctr">
              <a:lnSpc>
                <a:spcPct val="135714"/>
              </a:lnSpc>
              <a:spcBef>
                <a:spcPts val="8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accent6"/>
                </a:solidFill>
                <a:latin typeface="Impact"/>
                <a:ea typeface="Impact"/>
                <a:cs typeface="Impact"/>
                <a:sym typeface="Impact"/>
              </a:rPr>
              <a:t>Psicometria, etc. . .</a:t>
            </a:r>
            <a:endParaRPr sz="3200">
              <a:solidFill>
                <a:schemeClr val="accent6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37" name="Google Shape;337;p24"/>
          <p:cNvSpPr txBox="1"/>
          <p:nvPr>
            <p:ph type="title"/>
          </p:nvPr>
        </p:nvSpPr>
        <p:spPr>
          <a:xfrm>
            <a:off x="797158" y="367983"/>
            <a:ext cx="3059430" cy="3911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latin typeface="Arial"/>
                <a:ea typeface="Arial"/>
                <a:cs typeface="Arial"/>
                <a:sym typeface="Arial"/>
              </a:rPr>
              <a:t>DADOS PRIMARIOS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24"/>
          <p:cNvSpPr txBox="1"/>
          <p:nvPr/>
        </p:nvSpPr>
        <p:spPr>
          <a:xfrm>
            <a:off x="499948" y="1594295"/>
            <a:ext cx="3653790" cy="128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8875">
            <a:spAutoFit/>
          </a:bodyPr>
          <a:lstStyle/>
          <a:p>
            <a:pPr indent="0" lvl="0" marL="12065" marR="5080" rtl="0" algn="ctr">
              <a:lnSpc>
                <a:spcPct val="111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OBSERVAÇÃO  LEVANTAMENTOS E/OU  SURVEY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24"/>
          <p:cNvSpPr txBox="1"/>
          <p:nvPr/>
        </p:nvSpPr>
        <p:spPr>
          <a:xfrm>
            <a:off x="5076115" y="367983"/>
            <a:ext cx="3493135" cy="3911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DADOS SECUNDARIOS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40" name="Google Shape;340;p24"/>
          <p:cNvSpPr txBox="1"/>
          <p:nvPr/>
        </p:nvSpPr>
        <p:spPr>
          <a:xfrm>
            <a:off x="5051633" y="1673035"/>
            <a:ext cx="3542029" cy="7427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75">
            <a:spAutoFit/>
          </a:bodyPr>
          <a:lstStyle/>
          <a:p>
            <a:pPr indent="-802005" lvl="0" marL="814069" marR="5080" rtl="0" algn="ctr">
              <a:lnSpc>
                <a:spcPct val="1014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BASES DE DADOS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02005" lvl="0" marL="814069" marR="5080" rtl="0" algn="ctr">
              <a:lnSpc>
                <a:spcPct val="101499"/>
              </a:lnSpc>
              <a:spcBef>
                <a:spcPts val="55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PRÉ-  EXISTENTES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24"/>
          <p:cNvSpPr/>
          <p:nvPr/>
        </p:nvSpPr>
        <p:spPr>
          <a:xfrm>
            <a:off x="107949" y="2852738"/>
            <a:ext cx="8712200" cy="1008380"/>
          </a:xfrm>
          <a:custGeom>
            <a:rect b="b" l="l" r="r" t="t"/>
            <a:pathLst>
              <a:path extrusionOk="0" h="1008379" w="8712200">
                <a:moveTo>
                  <a:pt x="8712197" y="0"/>
                </a:moveTo>
                <a:lnTo>
                  <a:pt x="8710013" y="39389"/>
                </a:lnTo>
                <a:lnTo>
                  <a:pt x="8703568" y="77950"/>
                </a:lnTo>
                <a:lnTo>
                  <a:pt x="8693023" y="115569"/>
                </a:lnTo>
                <a:lnTo>
                  <a:pt x="8678540" y="152135"/>
                </a:lnTo>
                <a:lnTo>
                  <a:pt x="8660280" y="187536"/>
                </a:lnTo>
                <a:lnTo>
                  <a:pt x="8638404" y="221660"/>
                </a:lnTo>
                <a:lnTo>
                  <a:pt x="8613075" y="254394"/>
                </a:lnTo>
                <a:lnTo>
                  <a:pt x="8584453" y="285626"/>
                </a:lnTo>
                <a:lnTo>
                  <a:pt x="8552700" y="315245"/>
                </a:lnTo>
                <a:lnTo>
                  <a:pt x="8517977" y="343139"/>
                </a:lnTo>
                <a:lnTo>
                  <a:pt x="8480446" y="369194"/>
                </a:lnTo>
                <a:lnTo>
                  <a:pt x="8440267" y="393300"/>
                </a:lnTo>
                <a:lnTo>
                  <a:pt x="8397604" y="415345"/>
                </a:lnTo>
                <a:lnTo>
                  <a:pt x="8352616" y="435215"/>
                </a:lnTo>
                <a:lnTo>
                  <a:pt x="8305465" y="452800"/>
                </a:lnTo>
                <a:lnTo>
                  <a:pt x="8256313" y="467987"/>
                </a:lnTo>
                <a:lnTo>
                  <a:pt x="8205321" y="480664"/>
                </a:lnTo>
                <a:lnTo>
                  <a:pt x="8152650" y="490719"/>
                </a:lnTo>
                <a:lnTo>
                  <a:pt x="8098463" y="498039"/>
                </a:lnTo>
                <a:lnTo>
                  <a:pt x="8042919" y="502514"/>
                </a:lnTo>
                <a:lnTo>
                  <a:pt x="7986181" y="504030"/>
                </a:lnTo>
                <a:lnTo>
                  <a:pt x="5082114" y="504030"/>
                </a:lnTo>
                <a:lnTo>
                  <a:pt x="5025376" y="505547"/>
                </a:lnTo>
                <a:lnTo>
                  <a:pt x="4969833" y="510021"/>
                </a:lnTo>
                <a:lnTo>
                  <a:pt x="4915645" y="517342"/>
                </a:lnTo>
                <a:lnTo>
                  <a:pt x="4862975" y="527397"/>
                </a:lnTo>
                <a:lnTo>
                  <a:pt x="4811983" y="540074"/>
                </a:lnTo>
                <a:lnTo>
                  <a:pt x="4762831" y="555261"/>
                </a:lnTo>
                <a:lnTo>
                  <a:pt x="4715680" y="572845"/>
                </a:lnTo>
                <a:lnTo>
                  <a:pt x="4670692" y="592716"/>
                </a:lnTo>
                <a:lnTo>
                  <a:pt x="4628028" y="614760"/>
                </a:lnTo>
                <a:lnTo>
                  <a:pt x="4587850" y="638866"/>
                </a:lnTo>
                <a:lnTo>
                  <a:pt x="4550319" y="664922"/>
                </a:lnTo>
                <a:lnTo>
                  <a:pt x="4515596" y="692816"/>
                </a:lnTo>
                <a:lnTo>
                  <a:pt x="4483843" y="722435"/>
                </a:lnTo>
                <a:lnTo>
                  <a:pt x="4455221" y="753667"/>
                </a:lnTo>
                <a:lnTo>
                  <a:pt x="4429891" y="786401"/>
                </a:lnTo>
                <a:lnTo>
                  <a:pt x="4408016" y="820525"/>
                </a:lnTo>
                <a:lnTo>
                  <a:pt x="4389756" y="855925"/>
                </a:lnTo>
                <a:lnTo>
                  <a:pt x="4375273" y="892491"/>
                </a:lnTo>
                <a:lnTo>
                  <a:pt x="4364728" y="930111"/>
                </a:lnTo>
                <a:lnTo>
                  <a:pt x="4358283" y="968671"/>
                </a:lnTo>
                <a:lnTo>
                  <a:pt x="4356098" y="1008061"/>
                </a:lnTo>
                <a:lnTo>
                  <a:pt x="4353914" y="968671"/>
                </a:lnTo>
                <a:lnTo>
                  <a:pt x="4347469" y="930111"/>
                </a:lnTo>
                <a:lnTo>
                  <a:pt x="4336924" y="892491"/>
                </a:lnTo>
                <a:lnTo>
                  <a:pt x="4322441" y="855925"/>
                </a:lnTo>
                <a:lnTo>
                  <a:pt x="4304181" y="820525"/>
                </a:lnTo>
                <a:lnTo>
                  <a:pt x="4282305" y="786401"/>
                </a:lnTo>
                <a:lnTo>
                  <a:pt x="4256976" y="753667"/>
                </a:lnTo>
                <a:lnTo>
                  <a:pt x="4228354" y="722435"/>
                </a:lnTo>
                <a:lnTo>
                  <a:pt x="4196601" y="692816"/>
                </a:lnTo>
                <a:lnTo>
                  <a:pt x="4161878" y="664922"/>
                </a:lnTo>
                <a:lnTo>
                  <a:pt x="4124347" y="638866"/>
                </a:lnTo>
                <a:lnTo>
                  <a:pt x="4084169" y="614760"/>
                </a:lnTo>
                <a:lnTo>
                  <a:pt x="4041505" y="592716"/>
                </a:lnTo>
                <a:lnTo>
                  <a:pt x="3996517" y="572845"/>
                </a:lnTo>
                <a:lnTo>
                  <a:pt x="3949366" y="555261"/>
                </a:lnTo>
                <a:lnTo>
                  <a:pt x="3900214" y="540074"/>
                </a:lnTo>
                <a:lnTo>
                  <a:pt x="3849222" y="527397"/>
                </a:lnTo>
                <a:lnTo>
                  <a:pt x="3796551" y="517342"/>
                </a:lnTo>
                <a:lnTo>
                  <a:pt x="3742364" y="510021"/>
                </a:lnTo>
                <a:lnTo>
                  <a:pt x="3686820" y="505547"/>
                </a:lnTo>
                <a:lnTo>
                  <a:pt x="3630083" y="504030"/>
                </a:lnTo>
                <a:lnTo>
                  <a:pt x="726015" y="504030"/>
                </a:lnTo>
                <a:lnTo>
                  <a:pt x="669278" y="502514"/>
                </a:lnTo>
                <a:lnTo>
                  <a:pt x="613734" y="498039"/>
                </a:lnTo>
                <a:lnTo>
                  <a:pt x="559547" y="490719"/>
                </a:lnTo>
                <a:lnTo>
                  <a:pt x="506876" y="480664"/>
                </a:lnTo>
                <a:lnTo>
                  <a:pt x="455884" y="467987"/>
                </a:lnTo>
                <a:lnTo>
                  <a:pt x="406732" y="452800"/>
                </a:lnTo>
                <a:lnTo>
                  <a:pt x="359581" y="435215"/>
                </a:lnTo>
                <a:lnTo>
                  <a:pt x="314593" y="415345"/>
                </a:lnTo>
                <a:lnTo>
                  <a:pt x="271929" y="393300"/>
                </a:lnTo>
                <a:lnTo>
                  <a:pt x="231751" y="369194"/>
                </a:lnTo>
                <a:lnTo>
                  <a:pt x="194220" y="343139"/>
                </a:lnTo>
                <a:lnTo>
                  <a:pt x="159497" y="315245"/>
                </a:lnTo>
                <a:lnTo>
                  <a:pt x="127744" y="285626"/>
                </a:lnTo>
                <a:lnTo>
                  <a:pt x="99122" y="254394"/>
                </a:lnTo>
                <a:lnTo>
                  <a:pt x="73793" y="221660"/>
                </a:lnTo>
                <a:lnTo>
                  <a:pt x="51917" y="187536"/>
                </a:lnTo>
                <a:lnTo>
                  <a:pt x="33657" y="152135"/>
                </a:lnTo>
                <a:lnTo>
                  <a:pt x="19174" y="115569"/>
                </a:lnTo>
                <a:lnTo>
                  <a:pt x="8629" y="77950"/>
                </a:lnTo>
                <a:lnTo>
                  <a:pt x="2184" y="39389"/>
                </a:lnTo>
                <a:lnTo>
                  <a:pt x="0" y="0"/>
                </a:lnTo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grpSp>
        <p:nvGrpSpPr>
          <p:cNvPr id="342" name="Google Shape;342;p24"/>
          <p:cNvGrpSpPr/>
          <p:nvPr/>
        </p:nvGrpSpPr>
        <p:grpSpPr>
          <a:xfrm>
            <a:off x="2051049" y="838201"/>
            <a:ext cx="649606" cy="719455"/>
            <a:chOff x="2051049" y="838201"/>
            <a:chExt cx="649606" cy="719455"/>
          </a:xfrm>
        </p:grpSpPr>
        <p:sp>
          <p:nvSpPr>
            <p:cNvPr id="343" name="Google Shape;343;p24"/>
            <p:cNvSpPr/>
            <p:nvPr/>
          </p:nvSpPr>
          <p:spPr>
            <a:xfrm>
              <a:off x="2051050" y="838201"/>
              <a:ext cx="649605" cy="719455"/>
            </a:xfrm>
            <a:custGeom>
              <a:rect b="b" l="l" r="r" t="t"/>
              <a:pathLst>
                <a:path extrusionOk="0" h="719455" w="649605">
                  <a:moveTo>
                    <a:pt x="486966" y="0"/>
                  </a:moveTo>
                  <a:lnTo>
                    <a:pt x="162321" y="0"/>
                  </a:lnTo>
                  <a:lnTo>
                    <a:pt x="162321" y="539356"/>
                  </a:lnTo>
                  <a:lnTo>
                    <a:pt x="0" y="539356"/>
                  </a:lnTo>
                  <a:lnTo>
                    <a:pt x="324643" y="719137"/>
                  </a:lnTo>
                  <a:lnTo>
                    <a:pt x="649287" y="539356"/>
                  </a:lnTo>
                  <a:lnTo>
                    <a:pt x="486966" y="539356"/>
                  </a:lnTo>
                  <a:lnTo>
                    <a:pt x="48696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44" name="Google Shape;344;p24"/>
            <p:cNvSpPr/>
            <p:nvPr/>
          </p:nvSpPr>
          <p:spPr>
            <a:xfrm>
              <a:off x="2051049" y="838201"/>
              <a:ext cx="649605" cy="719455"/>
            </a:xfrm>
            <a:custGeom>
              <a:rect b="b" l="l" r="r" t="t"/>
              <a:pathLst>
                <a:path extrusionOk="0" h="719455" w="649605">
                  <a:moveTo>
                    <a:pt x="0" y="539356"/>
                  </a:moveTo>
                  <a:lnTo>
                    <a:pt x="162322" y="539356"/>
                  </a:lnTo>
                  <a:lnTo>
                    <a:pt x="162322" y="0"/>
                  </a:lnTo>
                  <a:lnTo>
                    <a:pt x="486965" y="0"/>
                  </a:lnTo>
                  <a:lnTo>
                    <a:pt x="486965" y="539356"/>
                  </a:lnTo>
                  <a:lnTo>
                    <a:pt x="649287" y="539356"/>
                  </a:lnTo>
                  <a:lnTo>
                    <a:pt x="324643" y="719137"/>
                  </a:lnTo>
                  <a:lnTo>
                    <a:pt x="0" y="539356"/>
                  </a:lnTo>
                  <a:close/>
                </a:path>
              </a:pathLst>
            </a:custGeom>
            <a:noFill/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grpSp>
        <p:nvGrpSpPr>
          <p:cNvPr id="345" name="Google Shape;345;p24"/>
          <p:cNvGrpSpPr/>
          <p:nvPr/>
        </p:nvGrpSpPr>
        <p:grpSpPr>
          <a:xfrm>
            <a:off x="6586537" y="909638"/>
            <a:ext cx="649605" cy="719456"/>
            <a:chOff x="6586537" y="909638"/>
            <a:chExt cx="649605" cy="719456"/>
          </a:xfrm>
        </p:grpSpPr>
        <p:sp>
          <p:nvSpPr>
            <p:cNvPr id="346" name="Google Shape;346;p24"/>
            <p:cNvSpPr/>
            <p:nvPr/>
          </p:nvSpPr>
          <p:spPr>
            <a:xfrm>
              <a:off x="6586537" y="909638"/>
              <a:ext cx="649605" cy="719455"/>
            </a:xfrm>
            <a:custGeom>
              <a:rect b="b" l="l" r="r" t="t"/>
              <a:pathLst>
                <a:path extrusionOk="0" h="719455" w="649604">
                  <a:moveTo>
                    <a:pt x="486964" y="0"/>
                  </a:moveTo>
                  <a:lnTo>
                    <a:pt x="162321" y="0"/>
                  </a:lnTo>
                  <a:lnTo>
                    <a:pt x="162321" y="539356"/>
                  </a:lnTo>
                  <a:lnTo>
                    <a:pt x="0" y="539356"/>
                  </a:lnTo>
                  <a:lnTo>
                    <a:pt x="324643" y="719136"/>
                  </a:lnTo>
                  <a:lnTo>
                    <a:pt x="649286" y="539356"/>
                  </a:lnTo>
                  <a:lnTo>
                    <a:pt x="486964" y="539356"/>
                  </a:lnTo>
                  <a:lnTo>
                    <a:pt x="48696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47" name="Google Shape;347;p24"/>
            <p:cNvSpPr/>
            <p:nvPr/>
          </p:nvSpPr>
          <p:spPr>
            <a:xfrm>
              <a:off x="6586537" y="909639"/>
              <a:ext cx="649605" cy="719455"/>
            </a:xfrm>
            <a:custGeom>
              <a:rect b="b" l="l" r="r" t="t"/>
              <a:pathLst>
                <a:path extrusionOk="0" h="719455" w="649604">
                  <a:moveTo>
                    <a:pt x="0" y="539355"/>
                  </a:moveTo>
                  <a:lnTo>
                    <a:pt x="162321" y="539355"/>
                  </a:lnTo>
                  <a:lnTo>
                    <a:pt x="162321" y="0"/>
                  </a:lnTo>
                  <a:lnTo>
                    <a:pt x="486964" y="0"/>
                  </a:lnTo>
                  <a:lnTo>
                    <a:pt x="486964" y="539355"/>
                  </a:lnTo>
                  <a:lnTo>
                    <a:pt x="649286" y="539355"/>
                  </a:lnTo>
                  <a:lnTo>
                    <a:pt x="324643" y="719136"/>
                  </a:lnTo>
                  <a:lnTo>
                    <a:pt x="0" y="539355"/>
                  </a:lnTo>
                  <a:close/>
                </a:path>
              </a:pathLst>
            </a:custGeom>
            <a:noFill/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5"/>
          <p:cNvSpPr txBox="1"/>
          <p:nvPr/>
        </p:nvSpPr>
        <p:spPr>
          <a:xfrm>
            <a:off x="2895600" y="3048000"/>
            <a:ext cx="7120457" cy="9576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7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LEVANTAMENTO</a:t>
            </a:r>
            <a:endParaRPr b="1" sz="48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6"/>
          <p:cNvSpPr txBox="1"/>
          <p:nvPr>
            <p:ph type="title"/>
          </p:nvPr>
        </p:nvSpPr>
        <p:spPr>
          <a:xfrm>
            <a:off x="838200" y="381000"/>
            <a:ext cx="5199747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LEVANTAMENTO</a:t>
            </a:r>
            <a:endParaRPr/>
          </a:p>
        </p:txBody>
      </p:sp>
      <p:sp>
        <p:nvSpPr>
          <p:cNvPr id="358" name="Google Shape;358;p26"/>
          <p:cNvSpPr txBox="1"/>
          <p:nvPr/>
        </p:nvSpPr>
        <p:spPr>
          <a:xfrm>
            <a:off x="231140" y="1202710"/>
            <a:ext cx="8683625" cy="44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342900" lvl="0" marL="3556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Permite "descobrir o que existe e como existe no ambiente social  de um grupo, uma área geográfica ou política e mesmo um país  inteiro. (...) Os levantamentos descritivos procuram determinar a  incidência e distribuição das características e opiniões de  populações de pessoas obtendo e estudando as características e  opiniões de amostras pequenas e presumivelmente  representativas de tais populações</a:t>
            </a: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>
                <a:srgbClr val="008080"/>
              </a:buClr>
              <a:buSzPts val="2700"/>
              <a:buFont typeface="Tahoma"/>
              <a:buNone/>
            </a:pPr>
            <a:r>
              <a:t/>
            </a:r>
            <a:endParaRPr sz="2700">
              <a:latin typeface="Tahoma"/>
              <a:ea typeface="Tahoma"/>
              <a:cs typeface="Tahoma"/>
              <a:sym typeface="Tahoma"/>
            </a:endParaRPr>
          </a:p>
          <a:p>
            <a:pPr indent="-342900" lvl="0" marL="355600" marR="9525" rtl="0" algn="l">
              <a:lnSpc>
                <a:spcPct val="1002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Caracterizam-se pelo questionamento direto das pessoas cujo  comportamento se deseja conhecer. Basicamente, procede-se à  solicitação de informações a um grupo significativo de indivíduos  acerca do problema estudado para, em seguida, mediante  análise quantitativa, obter-se as conclusões correspondentes aos  dados coletados.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26"/>
          <p:cNvSpPr txBox="1"/>
          <p:nvPr/>
        </p:nvSpPr>
        <p:spPr>
          <a:xfrm>
            <a:off x="5750877" y="6335871"/>
            <a:ext cx="2900045" cy="299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latin typeface="Tahoma"/>
                <a:ea typeface="Tahoma"/>
                <a:cs typeface="Tahoma"/>
                <a:sym typeface="Tahoma"/>
              </a:rPr>
              <a:t>Kerlinger (1980, p. 170-171)</a:t>
            </a:r>
            <a:endParaRPr sz="1800"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7"/>
          <p:cNvSpPr txBox="1"/>
          <p:nvPr>
            <p:ph type="title"/>
          </p:nvPr>
        </p:nvSpPr>
        <p:spPr>
          <a:xfrm>
            <a:off x="609600" y="685800"/>
            <a:ext cx="6497364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FATORES DETERMINANTES</a:t>
            </a:r>
            <a:endParaRPr/>
          </a:p>
        </p:txBody>
      </p:sp>
      <p:sp>
        <p:nvSpPr>
          <p:cNvPr id="365" name="Google Shape;365;p27"/>
          <p:cNvSpPr txBox="1"/>
          <p:nvPr/>
        </p:nvSpPr>
        <p:spPr>
          <a:xfrm>
            <a:off x="457200" y="1918652"/>
            <a:ext cx="6096000" cy="30206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34290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Precisão necessária à amostragem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22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Disponibilidade orçamentária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23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Qualidade necessária aos dados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23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Extensão do questionário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23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Grau de estruturação do questionário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27"/>
          <p:cNvSpPr txBox="1"/>
          <p:nvPr/>
        </p:nvSpPr>
        <p:spPr>
          <a:xfrm>
            <a:off x="7772400" y="6553200"/>
            <a:ext cx="104203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Verdana"/>
                <a:ea typeface="Verdana"/>
                <a:cs typeface="Verdana"/>
                <a:sym typeface="Verdana"/>
              </a:rPr>
              <a:t>Fonte: Malhotra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8"/>
          <p:cNvSpPr txBox="1"/>
          <p:nvPr/>
        </p:nvSpPr>
        <p:spPr>
          <a:xfrm>
            <a:off x="2129789" y="6379845"/>
            <a:ext cx="159321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DEF6F1"/>
                </a:solidFill>
                <a:latin typeface="Verdana"/>
                <a:ea typeface="Verdana"/>
                <a:cs typeface="Verdana"/>
                <a:sym typeface="Verdana"/>
              </a:rPr>
              <a:t>Fonte: Malhotra (XXXX)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2" name="Google Shape;372;p28"/>
          <p:cNvSpPr txBox="1"/>
          <p:nvPr/>
        </p:nvSpPr>
        <p:spPr>
          <a:xfrm>
            <a:off x="-76200" y="609600"/>
            <a:ext cx="9144000" cy="13670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VANTAGENS E DESVANTAGENS </a:t>
            </a:r>
            <a:endParaRPr/>
          </a:p>
          <a:p>
            <a:pPr indent="0" lvl="0" marL="12700" rtl="0" algn="ctr">
              <a:spcBef>
                <a:spcPts val="100"/>
              </a:spcBef>
              <a:spcAft>
                <a:spcPts val="0"/>
              </a:spcAft>
              <a:buNone/>
            </a:pPr>
            <a:r>
              <a:rPr b="1" i="0" lang="pt-BR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 MÉTODO</a:t>
            </a:r>
            <a:endParaRPr/>
          </a:p>
        </p:txBody>
      </p:sp>
      <p:sp>
        <p:nvSpPr>
          <p:cNvPr id="373" name="Google Shape;373;p28"/>
          <p:cNvSpPr txBox="1"/>
          <p:nvPr/>
        </p:nvSpPr>
        <p:spPr>
          <a:xfrm>
            <a:off x="431800" y="2438400"/>
            <a:ext cx="4064000" cy="276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VANTAGENS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40"/>
              </a:spcBef>
              <a:spcAft>
                <a:spcPts val="0"/>
              </a:spcAft>
              <a:buNone/>
            </a:pPr>
            <a:r>
              <a:t/>
            </a:r>
            <a:endParaRPr sz="2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69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Aplicação simples;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69265" marR="5080" rtl="0" algn="l">
              <a:lnSpc>
                <a:spcPct val="90600"/>
              </a:lnSpc>
              <a:spcBef>
                <a:spcPts val="43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Confiabilidade dos dados, já  que as respostas são  limitadas às alternativas  mencionadas;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69265" marR="156845" rtl="0" algn="l">
              <a:lnSpc>
                <a:spcPct val="111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Fácil Codificação, Análise e  Interpretação dos dados.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28"/>
          <p:cNvSpPr txBox="1"/>
          <p:nvPr/>
        </p:nvSpPr>
        <p:spPr>
          <a:xfrm>
            <a:off x="4535424" y="2287270"/>
            <a:ext cx="3918585" cy="30708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DESVANTAGENS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5080" rtl="0" algn="just">
              <a:lnSpc>
                <a:spcPct val="1004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Os entrevistados podem ser  incapazes ou relutantes em  dar a informação desejada;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212090" rtl="0" algn="l">
              <a:lnSpc>
                <a:spcPct val="100800"/>
              </a:lnSpc>
              <a:spcBef>
                <a:spcPts val="459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Dificuldade na formulação  adequada das perguntas;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Problema de validade;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Problema de confiabilidade.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9"/>
          <p:cNvSpPr txBox="1"/>
          <p:nvPr/>
        </p:nvSpPr>
        <p:spPr>
          <a:xfrm>
            <a:off x="304800" y="1752600"/>
            <a:ext cx="8590280" cy="35681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145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Erro de resposta </a:t>
            </a:r>
            <a:endParaRPr b="1" sz="24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5080" rtl="0" algn="l">
              <a:lnSpc>
                <a:spcPct val="114599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b="1" i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(respostas imprecisas ou registradas  e analisadas incorretamente)</a:t>
            </a:r>
            <a:endParaRPr i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buSzPts val="3700"/>
              <a:buFont typeface="Tahoma"/>
              <a:buNone/>
            </a:pPr>
            <a:r>
              <a:t/>
            </a:r>
            <a:endParaRPr sz="3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693420" rtl="0" algn="l">
              <a:lnSpc>
                <a:spcPct val="1149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Erro sistemático ou erros não amostrais </a:t>
            </a:r>
            <a:endParaRPr b="1" sz="24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693420" rtl="0" algn="l">
              <a:lnSpc>
                <a:spcPct val="1149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(erro de  mensuração, erro de seleção, de especificação da  população, erro de processamento, erro do  entrevistador etc)</a:t>
            </a:r>
            <a:endParaRPr i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29"/>
          <p:cNvSpPr txBox="1"/>
          <p:nvPr>
            <p:ph type="title"/>
          </p:nvPr>
        </p:nvSpPr>
        <p:spPr>
          <a:xfrm>
            <a:off x="533400" y="533400"/>
            <a:ext cx="4924901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latin typeface="Arial"/>
                <a:ea typeface="Arial"/>
                <a:cs typeface="Arial"/>
                <a:sym typeface="Arial"/>
              </a:rPr>
              <a:t>TIPOS DE ERROS</a:t>
            </a:r>
            <a:endParaRPr/>
          </a:p>
        </p:txBody>
      </p:sp>
      <p:sp>
        <p:nvSpPr>
          <p:cNvPr id="381" name="Google Shape;381;p29"/>
          <p:cNvSpPr txBox="1"/>
          <p:nvPr/>
        </p:nvSpPr>
        <p:spPr>
          <a:xfrm>
            <a:off x="2129789" y="6379845"/>
            <a:ext cx="159321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DEF6F1"/>
                </a:solidFill>
                <a:latin typeface="Verdana"/>
                <a:ea typeface="Verdana"/>
                <a:cs typeface="Verdana"/>
                <a:sym typeface="Verdana"/>
              </a:rPr>
              <a:t>Fonte: Malhotra (XXXX)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"/>
          <p:cNvSpPr txBox="1"/>
          <p:nvPr>
            <p:ph type="title"/>
          </p:nvPr>
        </p:nvSpPr>
        <p:spPr>
          <a:xfrm>
            <a:off x="401574" y="712708"/>
            <a:ext cx="8496300" cy="6771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>
                <a:latin typeface="Arial"/>
                <a:ea typeface="Arial"/>
                <a:cs typeface="Arial"/>
                <a:sym typeface="Arial"/>
              </a:rPr>
              <a:t>AS DIMENSÕES DA PESQUISA </a:t>
            </a:r>
            <a:endParaRPr/>
          </a:p>
        </p:txBody>
      </p:sp>
      <p:sp>
        <p:nvSpPr>
          <p:cNvPr id="91" name="Google Shape;91;p3"/>
          <p:cNvSpPr txBox="1"/>
          <p:nvPr>
            <p:ph idx="1" type="body"/>
          </p:nvPr>
        </p:nvSpPr>
        <p:spPr>
          <a:xfrm>
            <a:off x="1219200" y="1792494"/>
            <a:ext cx="708660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CC6600"/>
              </a:buClr>
              <a:buSzPts val="2000"/>
              <a:buFont typeface="Arial"/>
              <a:buNone/>
            </a:pPr>
            <a:r>
              <a:rPr b="0" lang="pt-BR" sz="2000">
                <a:solidFill>
                  <a:srgbClr val="CC6600"/>
                </a:solidFill>
                <a:latin typeface="Arial"/>
                <a:ea typeface="Arial"/>
                <a:cs typeface="Arial"/>
                <a:sym typeface="Arial"/>
              </a:rPr>
              <a:t>Natureza da Pesquisa:</a:t>
            </a:r>
            <a:r>
              <a:rPr b="0" lang="pt-BR" sz="20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BR" sz="2000">
                <a:latin typeface="Arial"/>
                <a:ea typeface="Arial"/>
                <a:cs typeface="Arial"/>
                <a:sym typeface="Arial"/>
              </a:rPr>
              <a:t>QUALITATIVA X QUANTITATIVA </a:t>
            </a:r>
            <a:endParaRPr/>
          </a:p>
        </p:txBody>
      </p:sp>
      <p:sp>
        <p:nvSpPr>
          <p:cNvPr id="92" name="Google Shape;92;p3"/>
          <p:cNvSpPr/>
          <p:nvPr/>
        </p:nvSpPr>
        <p:spPr>
          <a:xfrm>
            <a:off x="533400" y="1802714"/>
            <a:ext cx="519112" cy="287338"/>
          </a:xfrm>
          <a:prstGeom prst="rightArrow">
            <a:avLst>
              <a:gd fmla="val 50000" name="adj1"/>
              <a:gd fmla="val 45166" name="adj2"/>
            </a:avLst>
          </a:prstGeom>
          <a:gradFill>
            <a:gsLst>
              <a:gs pos="0">
                <a:srgbClr val="31337F"/>
              </a:gs>
              <a:gs pos="100000">
                <a:srgbClr val="FF9933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3" name="Google Shape;93;p3"/>
          <p:cNvSpPr/>
          <p:nvPr/>
        </p:nvSpPr>
        <p:spPr>
          <a:xfrm>
            <a:off x="533400" y="2286000"/>
            <a:ext cx="519112" cy="287338"/>
          </a:xfrm>
          <a:prstGeom prst="rightArrow">
            <a:avLst>
              <a:gd fmla="val 50000" name="adj1"/>
              <a:gd fmla="val 45166" name="adj2"/>
            </a:avLst>
          </a:prstGeom>
          <a:gradFill>
            <a:gsLst>
              <a:gs pos="0">
                <a:srgbClr val="31337F"/>
              </a:gs>
              <a:gs pos="100000">
                <a:srgbClr val="FF9933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4" name="Google Shape;94;p3"/>
          <p:cNvSpPr/>
          <p:nvPr/>
        </p:nvSpPr>
        <p:spPr>
          <a:xfrm>
            <a:off x="533400" y="2716316"/>
            <a:ext cx="519112" cy="287338"/>
          </a:xfrm>
          <a:prstGeom prst="rightArrow">
            <a:avLst>
              <a:gd fmla="val 50000" name="adj1"/>
              <a:gd fmla="val 45166" name="adj2"/>
            </a:avLst>
          </a:prstGeom>
          <a:gradFill>
            <a:gsLst>
              <a:gs pos="0">
                <a:srgbClr val="31337F"/>
              </a:gs>
              <a:gs pos="100000">
                <a:srgbClr val="FF9933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5" name="Google Shape;95;p3"/>
          <p:cNvSpPr/>
          <p:nvPr/>
        </p:nvSpPr>
        <p:spPr>
          <a:xfrm>
            <a:off x="509810" y="3209901"/>
            <a:ext cx="519112" cy="287337"/>
          </a:xfrm>
          <a:prstGeom prst="rightArrow">
            <a:avLst>
              <a:gd fmla="val 50000" name="adj1"/>
              <a:gd fmla="val 45166" name="adj2"/>
            </a:avLst>
          </a:prstGeom>
          <a:gradFill>
            <a:gsLst>
              <a:gs pos="0">
                <a:srgbClr val="31337F"/>
              </a:gs>
              <a:gs pos="100000">
                <a:srgbClr val="FF9933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6" name="Google Shape;96;p3"/>
          <p:cNvSpPr/>
          <p:nvPr/>
        </p:nvSpPr>
        <p:spPr>
          <a:xfrm>
            <a:off x="1106424" y="2260092"/>
            <a:ext cx="70866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CC6600"/>
              </a:buClr>
              <a:buSzPts val="2000"/>
              <a:buFont typeface="Arial"/>
              <a:buNone/>
            </a:pPr>
            <a:r>
              <a:rPr lang="pt-BR" sz="2000" u="none">
                <a:solidFill>
                  <a:srgbClr val="CC6600"/>
                </a:solidFill>
                <a:latin typeface="Arial"/>
                <a:ea typeface="Arial"/>
                <a:cs typeface="Arial"/>
                <a:sym typeface="Arial"/>
              </a:rPr>
              <a:t>Finalidade da Pesquisa:</a:t>
            </a:r>
            <a:r>
              <a:rPr lang="pt-BR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pt-BR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BÁSICA X APLICADA </a:t>
            </a:r>
            <a:endParaRPr/>
          </a:p>
        </p:txBody>
      </p:sp>
      <p:sp>
        <p:nvSpPr>
          <p:cNvPr id="97" name="Google Shape;97;p3"/>
          <p:cNvSpPr/>
          <p:nvPr/>
        </p:nvSpPr>
        <p:spPr>
          <a:xfrm>
            <a:off x="1106424" y="2719959"/>
            <a:ext cx="70866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CC6600"/>
              </a:buClr>
              <a:buSzPts val="2000"/>
              <a:buFont typeface="Arial"/>
              <a:buNone/>
            </a:pPr>
            <a:r>
              <a:rPr lang="pt-BR" sz="2000" u="none">
                <a:solidFill>
                  <a:srgbClr val="CC6600"/>
                </a:solidFill>
                <a:latin typeface="Arial"/>
                <a:ea typeface="Arial"/>
                <a:cs typeface="Arial"/>
                <a:sym typeface="Arial"/>
              </a:rPr>
              <a:t>Tipo de Pesquisa:</a:t>
            </a:r>
            <a:r>
              <a:rPr lang="pt-BR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pt-BR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DESCRITIVA X EXPERIMENTAL </a:t>
            </a:r>
            <a:endParaRPr/>
          </a:p>
        </p:txBody>
      </p:sp>
      <p:sp>
        <p:nvSpPr>
          <p:cNvPr id="98" name="Google Shape;98;p3"/>
          <p:cNvSpPr/>
          <p:nvPr/>
        </p:nvSpPr>
        <p:spPr>
          <a:xfrm>
            <a:off x="1121664" y="3199681"/>
            <a:ext cx="70866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CC6600"/>
              </a:buClr>
              <a:buSzPts val="2000"/>
              <a:buFont typeface="Arial"/>
              <a:buNone/>
            </a:pPr>
            <a:r>
              <a:rPr lang="pt-BR" sz="2000" u="none">
                <a:solidFill>
                  <a:srgbClr val="CC6600"/>
                </a:solidFill>
                <a:latin typeface="Arial"/>
                <a:ea typeface="Arial"/>
                <a:cs typeface="Arial"/>
                <a:sym typeface="Arial"/>
              </a:rPr>
              <a:t>Estratégias de Pesquisa</a:t>
            </a:r>
            <a:r>
              <a:rPr lang="pt-BR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99" name="Google Shape;99;p3"/>
          <p:cNvSpPr/>
          <p:nvPr/>
        </p:nvSpPr>
        <p:spPr>
          <a:xfrm>
            <a:off x="509810" y="3697161"/>
            <a:ext cx="519112" cy="287337"/>
          </a:xfrm>
          <a:prstGeom prst="rightArrow">
            <a:avLst>
              <a:gd fmla="val 50000" name="adj1"/>
              <a:gd fmla="val 45166" name="adj2"/>
            </a:avLst>
          </a:prstGeom>
          <a:gradFill>
            <a:gsLst>
              <a:gs pos="0">
                <a:srgbClr val="31337F"/>
              </a:gs>
              <a:gs pos="100000">
                <a:srgbClr val="FF9933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00" name="Google Shape;100;p3"/>
          <p:cNvSpPr/>
          <p:nvPr/>
        </p:nvSpPr>
        <p:spPr>
          <a:xfrm>
            <a:off x="515430" y="4213098"/>
            <a:ext cx="519112" cy="287338"/>
          </a:xfrm>
          <a:prstGeom prst="rightArrow">
            <a:avLst>
              <a:gd fmla="val 50000" name="adj1"/>
              <a:gd fmla="val 45166" name="adj2"/>
            </a:avLst>
          </a:prstGeom>
          <a:gradFill>
            <a:gsLst>
              <a:gs pos="0">
                <a:srgbClr val="31337F"/>
              </a:gs>
              <a:gs pos="100000">
                <a:srgbClr val="FF9933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01" name="Google Shape;101;p3"/>
          <p:cNvSpPr/>
          <p:nvPr/>
        </p:nvSpPr>
        <p:spPr>
          <a:xfrm>
            <a:off x="1106424" y="3664458"/>
            <a:ext cx="8647176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CC6600"/>
              </a:buClr>
              <a:buSzPts val="2000"/>
              <a:buFont typeface="Arial"/>
              <a:buNone/>
            </a:pPr>
            <a:r>
              <a:rPr lang="pt-BR" sz="2000" u="none">
                <a:solidFill>
                  <a:srgbClr val="CC6600"/>
                </a:solidFill>
                <a:latin typeface="Arial"/>
                <a:ea typeface="Arial"/>
                <a:cs typeface="Arial"/>
                <a:sym typeface="Arial"/>
              </a:rPr>
              <a:t>Temporalidade da Pesquisa:</a:t>
            </a:r>
            <a:r>
              <a:rPr lang="pt-BR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pt-BR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LONGITUDINAL X TRANSVERSAL </a:t>
            </a:r>
            <a:endParaRPr/>
          </a:p>
        </p:txBody>
      </p:sp>
      <p:sp>
        <p:nvSpPr>
          <p:cNvPr id="102" name="Google Shape;102;p3"/>
          <p:cNvSpPr/>
          <p:nvPr/>
        </p:nvSpPr>
        <p:spPr>
          <a:xfrm>
            <a:off x="1106424" y="4197858"/>
            <a:ext cx="70866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CC6600"/>
              </a:buClr>
              <a:buSzPts val="2000"/>
              <a:buFont typeface="Arial"/>
              <a:buNone/>
            </a:pPr>
            <a:r>
              <a:rPr lang="pt-BR" sz="2000" u="none">
                <a:solidFill>
                  <a:srgbClr val="CC6600"/>
                </a:solidFill>
                <a:latin typeface="Arial"/>
                <a:ea typeface="Arial"/>
                <a:cs typeface="Arial"/>
                <a:sym typeface="Arial"/>
              </a:rPr>
              <a:t>Delineamentos de Pesquisa</a:t>
            </a:r>
            <a:r>
              <a:rPr lang="pt-BR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03" name="Google Shape;103;p3"/>
          <p:cNvSpPr/>
          <p:nvPr/>
        </p:nvSpPr>
        <p:spPr>
          <a:xfrm>
            <a:off x="2133600" y="6438900"/>
            <a:ext cx="64008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i="1" lang="pt-BR" sz="1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Metodologia da ciência: filosofia e prática da pesquisa</a:t>
            </a:r>
            <a:endParaRPr i="1" sz="1600" u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30"/>
          <p:cNvSpPr txBox="1"/>
          <p:nvPr/>
        </p:nvSpPr>
        <p:spPr>
          <a:xfrm>
            <a:off x="3124200" y="2895600"/>
            <a:ext cx="7120457" cy="992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41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6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SURVEY	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1"/>
          <p:cNvSpPr txBox="1"/>
          <p:nvPr>
            <p:ph type="title"/>
          </p:nvPr>
        </p:nvSpPr>
        <p:spPr>
          <a:xfrm>
            <a:off x="1283758" y="517743"/>
            <a:ext cx="6755551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INSTRUMENTOS DE SURVEY</a:t>
            </a:r>
            <a:endParaRPr/>
          </a:p>
        </p:txBody>
      </p:sp>
      <p:sp>
        <p:nvSpPr>
          <p:cNvPr id="392" name="Google Shape;392;p31"/>
          <p:cNvSpPr txBox="1"/>
          <p:nvPr/>
        </p:nvSpPr>
        <p:spPr>
          <a:xfrm>
            <a:off x="2418714" y="6557644"/>
            <a:ext cx="199580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DEF6F1"/>
                </a:solidFill>
                <a:latin typeface="Verdana"/>
                <a:ea typeface="Verdana"/>
                <a:cs typeface="Verdana"/>
                <a:sym typeface="Verdana"/>
              </a:rPr>
              <a:t>Fonte: Hair et al (2005, p.153)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3" name="Google Shape;393;p31"/>
          <p:cNvSpPr/>
          <p:nvPr/>
        </p:nvSpPr>
        <p:spPr>
          <a:xfrm>
            <a:off x="6135837" y="3634389"/>
            <a:ext cx="182880" cy="1425575"/>
          </a:xfrm>
          <a:custGeom>
            <a:rect b="b" l="l" r="r" t="t"/>
            <a:pathLst>
              <a:path extrusionOk="0" h="1425575" w="182879">
                <a:moveTo>
                  <a:pt x="0" y="0"/>
                </a:moveTo>
                <a:lnTo>
                  <a:pt x="0" y="1425563"/>
                </a:lnTo>
                <a:lnTo>
                  <a:pt x="182764" y="1425563"/>
                </a:lnTo>
              </a:path>
              <a:path extrusionOk="0" h="1425575" w="182879">
                <a:moveTo>
                  <a:pt x="0" y="0"/>
                </a:moveTo>
                <a:lnTo>
                  <a:pt x="0" y="560477"/>
                </a:lnTo>
                <a:lnTo>
                  <a:pt x="182764" y="560477"/>
                </a:lnTo>
              </a:path>
            </a:pathLst>
          </a:custGeom>
          <a:noFill/>
          <a:ln cap="flat" cmpd="sng" w="25375">
            <a:solidFill>
              <a:srgbClr val="ECECE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94" name="Google Shape;394;p31"/>
          <p:cNvSpPr/>
          <p:nvPr/>
        </p:nvSpPr>
        <p:spPr>
          <a:xfrm>
            <a:off x="4661534" y="3634389"/>
            <a:ext cx="182880" cy="1425575"/>
          </a:xfrm>
          <a:custGeom>
            <a:rect b="b" l="l" r="r" t="t"/>
            <a:pathLst>
              <a:path extrusionOk="0" h="1425575" w="182879">
                <a:moveTo>
                  <a:pt x="0" y="0"/>
                </a:moveTo>
                <a:lnTo>
                  <a:pt x="0" y="1425563"/>
                </a:lnTo>
                <a:lnTo>
                  <a:pt x="182764" y="1425563"/>
                </a:lnTo>
              </a:path>
              <a:path extrusionOk="0" h="1425575" w="182879">
                <a:moveTo>
                  <a:pt x="0" y="0"/>
                </a:moveTo>
                <a:lnTo>
                  <a:pt x="0" y="560477"/>
                </a:lnTo>
                <a:lnTo>
                  <a:pt x="182764" y="560477"/>
                </a:lnTo>
              </a:path>
            </a:pathLst>
          </a:custGeom>
          <a:noFill/>
          <a:ln cap="flat" cmpd="sng" w="25375">
            <a:solidFill>
              <a:srgbClr val="ECECE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grpSp>
        <p:nvGrpSpPr>
          <p:cNvPr id="395" name="Google Shape;395;p31"/>
          <p:cNvGrpSpPr/>
          <p:nvPr/>
        </p:nvGrpSpPr>
        <p:grpSpPr>
          <a:xfrm>
            <a:off x="5148907" y="2769303"/>
            <a:ext cx="1474386" cy="255904"/>
            <a:chOff x="5148907" y="2769303"/>
            <a:chExt cx="1474386" cy="255904"/>
          </a:xfrm>
        </p:grpSpPr>
        <p:sp>
          <p:nvSpPr>
            <p:cNvPr id="396" name="Google Shape;396;p31"/>
            <p:cNvSpPr/>
            <p:nvPr/>
          </p:nvSpPr>
          <p:spPr>
            <a:xfrm>
              <a:off x="5886058" y="2769303"/>
              <a:ext cx="737235" cy="255904"/>
            </a:xfrm>
            <a:custGeom>
              <a:rect b="b" l="l" r="r" t="t"/>
              <a:pathLst>
                <a:path extrusionOk="0" h="255905" w="737234">
                  <a:moveTo>
                    <a:pt x="0" y="0"/>
                  </a:moveTo>
                  <a:lnTo>
                    <a:pt x="0" y="127934"/>
                  </a:lnTo>
                  <a:lnTo>
                    <a:pt x="737149" y="127934"/>
                  </a:lnTo>
                  <a:lnTo>
                    <a:pt x="737149" y="255869"/>
                  </a:lnTo>
                </a:path>
              </a:pathLst>
            </a:custGeom>
            <a:noFill/>
            <a:ln cap="flat" cmpd="sng" w="25375">
              <a:solidFill>
                <a:srgbClr val="ECECE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97" name="Google Shape;397;p31"/>
            <p:cNvSpPr/>
            <p:nvPr/>
          </p:nvSpPr>
          <p:spPr>
            <a:xfrm>
              <a:off x="5148907" y="2769303"/>
              <a:ext cx="737235" cy="255904"/>
            </a:xfrm>
            <a:custGeom>
              <a:rect b="b" l="l" r="r" t="t"/>
              <a:pathLst>
                <a:path extrusionOk="0" h="255905" w="737235">
                  <a:moveTo>
                    <a:pt x="737149" y="0"/>
                  </a:moveTo>
                  <a:lnTo>
                    <a:pt x="737149" y="127934"/>
                  </a:lnTo>
                  <a:lnTo>
                    <a:pt x="0" y="127934"/>
                  </a:lnTo>
                  <a:lnTo>
                    <a:pt x="0" y="255869"/>
                  </a:lnTo>
                </a:path>
              </a:pathLst>
            </a:custGeom>
            <a:noFill/>
            <a:ln cap="flat" cmpd="sng" w="25375">
              <a:solidFill>
                <a:srgbClr val="ECECE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grpSp>
        <p:nvGrpSpPr>
          <p:cNvPr id="398" name="Google Shape;398;p31"/>
          <p:cNvGrpSpPr/>
          <p:nvPr/>
        </p:nvGrpSpPr>
        <p:grpSpPr>
          <a:xfrm>
            <a:off x="2200305" y="2769303"/>
            <a:ext cx="1474386" cy="255904"/>
            <a:chOff x="2200305" y="2769303"/>
            <a:chExt cx="1474386" cy="255904"/>
          </a:xfrm>
        </p:grpSpPr>
        <p:sp>
          <p:nvSpPr>
            <p:cNvPr id="399" name="Google Shape;399;p31"/>
            <p:cNvSpPr/>
            <p:nvPr/>
          </p:nvSpPr>
          <p:spPr>
            <a:xfrm>
              <a:off x="2937456" y="2769303"/>
              <a:ext cx="737235" cy="255904"/>
            </a:xfrm>
            <a:custGeom>
              <a:rect b="b" l="l" r="r" t="t"/>
              <a:pathLst>
                <a:path extrusionOk="0" h="255905" w="737235">
                  <a:moveTo>
                    <a:pt x="0" y="0"/>
                  </a:moveTo>
                  <a:lnTo>
                    <a:pt x="0" y="127934"/>
                  </a:lnTo>
                  <a:lnTo>
                    <a:pt x="737149" y="127934"/>
                  </a:lnTo>
                  <a:lnTo>
                    <a:pt x="737149" y="255869"/>
                  </a:lnTo>
                </a:path>
              </a:pathLst>
            </a:custGeom>
            <a:noFill/>
            <a:ln cap="flat" cmpd="sng" w="25375">
              <a:solidFill>
                <a:srgbClr val="ECECE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400" name="Google Shape;400;p31"/>
            <p:cNvSpPr/>
            <p:nvPr/>
          </p:nvSpPr>
          <p:spPr>
            <a:xfrm>
              <a:off x="2200305" y="2769303"/>
              <a:ext cx="737235" cy="255904"/>
            </a:xfrm>
            <a:custGeom>
              <a:rect b="b" l="l" r="r" t="t"/>
              <a:pathLst>
                <a:path extrusionOk="0" h="255905" w="737235">
                  <a:moveTo>
                    <a:pt x="737149" y="0"/>
                  </a:moveTo>
                  <a:lnTo>
                    <a:pt x="737149" y="127934"/>
                  </a:lnTo>
                  <a:lnTo>
                    <a:pt x="0" y="127934"/>
                  </a:lnTo>
                  <a:lnTo>
                    <a:pt x="0" y="255869"/>
                  </a:lnTo>
                </a:path>
              </a:pathLst>
            </a:custGeom>
            <a:noFill/>
            <a:ln cap="flat" cmpd="sng" w="25375">
              <a:solidFill>
                <a:srgbClr val="ECECE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grpSp>
        <p:nvGrpSpPr>
          <p:cNvPr id="401" name="Google Shape;401;p31"/>
          <p:cNvGrpSpPr/>
          <p:nvPr/>
        </p:nvGrpSpPr>
        <p:grpSpPr>
          <a:xfrm>
            <a:off x="2937456" y="1904217"/>
            <a:ext cx="2948770" cy="255904"/>
            <a:chOff x="2937456" y="1904217"/>
            <a:chExt cx="2948770" cy="255904"/>
          </a:xfrm>
        </p:grpSpPr>
        <p:sp>
          <p:nvSpPr>
            <p:cNvPr id="402" name="Google Shape;402;p31"/>
            <p:cNvSpPr/>
            <p:nvPr/>
          </p:nvSpPr>
          <p:spPr>
            <a:xfrm>
              <a:off x="4411756" y="1904217"/>
              <a:ext cx="1474470" cy="255904"/>
            </a:xfrm>
            <a:custGeom>
              <a:rect b="b" l="l" r="r" t="t"/>
              <a:pathLst>
                <a:path extrusionOk="0" h="255905" w="1474470">
                  <a:moveTo>
                    <a:pt x="0" y="0"/>
                  </a:moveTo>
                  <a:lnTo>
                    <a:pt x="0" y="127934"/>
                  </a:lnTo>
                  <a:lnTo>
                    <a:pt x="1474300" y="127934"/>
                  </a:lnTo>
                  <a:lnTo>
                    <a:pt x="1474300" y="255870"/>
                  </a:lnTo>
                </a:path>
              </a:pathLst>
            </a:custGeom>
            <a:noFill/>
            <a:ln cap="flat" cmpd="sng" w="25375">
              <a:solidFill>
                <a:srgbClr val="D5D5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403" name="Google Shape;403;p31"/>
            <p:cNvSpPr/>
            <p:nvPr/>
          </p:nvSpPr>
          <p:spPr>
            <a:xfrm>
              <a:off x="2937456" y="1904217"/>
              <a:ext cx="1474470" cy="255904"/>
            </a:xfrm>
            <a:custGeom>
              <a:rect b="b" l="l" r="r" t="t"/>
              <a:pathLst>
                <a:path extrusionOk="0" h="255905" w="1474470">
                  <a:moveTo>
                    <a:pt x="1474300" y="0"/>
                  </a:moveTo>
                  <a:lnTo>
                    <a:pt x="1474300" y="127934"/>
                  </a:lnTo>
                  <a:lnTo>
                    <a:pt x="0" y="127934"/>
                  </a:lnTo>
                  <a:lnTo>
                    <a:pt x="0" y="255870"/>
                  </a:lnTo>
                </a:path>
              </a:pathLst>
            </a:custGeom>
            <a:noFill/>
            <a:ln cap="flat" cmpd="sng" w="25375">
              <a:solidFill>
                <a:srgbClr val="D5D5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404" name="Google Shape;404;p31"/>
          <p:cNvSpPr txBox="1"/>
          <p:nvPr/>
        </p:nvSpPr>
        <p:spPr>
          <a:xfrm>
            <a:off x="3802489" y="1403931"/>
            <a:ext cx="1346418" cy="409086"/>
          </a:xfrm>
          <a:prstGeom prst="rect">
            <a:avLst/>
          </a:prstGeom>
          <a:solidFill>
            <a:srgbClr val="FFFFFF"/>
          </a:solidFill>
          <a:ln cap="flat" cmpd="sng" w="25375">
            <a:solidFill>
              <a:srgbClr val="E4F7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25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524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Arial"/>
                <a:ea typeface="Arial"/>
                <a:cs typeface="Arial"/>
                <a:sym typeface="Arial"/>
              </a:rPr>
              <a:t>Coleta de Dados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31"/>
          <p:cNvSpPr txBox="1"/>
          <p:nvPr/>
        </p:nvSpPr>
        <p:spPr>
          <a:xfrm>
            <a:off x="2328240" y="2160087"/>
            <a:ext cx="1218565" cy="609600"/>
          </a:xfrm>
          <a:prstGeom prst="rect">
            <a:avLst/>
          </a:prstGeom>
          <a:solidFill>
            <a:srgbClr val="FFFFFF"/>
          </a:solidFill>
          <a:ln cap="flat" cmpd="sng" w="25375">
            <a:solidFill>
              <a:srgbClr val="E4F7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25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7589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Arial"/>
                <a:ea typeface="Arial"/>
                <a:cs typeface="Arial"/>
                <a:sym typeface="Arial"/>
              </a:rPr>
              <a:t>Observação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31"/>
          <p:cNvSpPr txBox="1"/>
          <p:nvPr/>
        </p:nvSpPr>
        <p:spPr>
          <a:xfrm>
            <a:off x="1591090" y="3025173"/>
            <a:ext cx="1218565" cy="609600"/>
          </a:xfrm>
          <a:prstGeom prst="rect">
            <a:avLst/>
          </a:prstGeom>
          <a:solidFill>
            <a:srgbClr val="FFFFFF"/>
          </a:solidFill>
          <a:ln cap="flat" cmpd="sng" w="25375">
            <a:solidFill>
              <a:srgbClr val="E4F7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25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3111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Arial"/>
                <a:ea typeface="Arial"/>
                <a:cs typeface="Arial"/>
                <a:sym typeface="Arial"/>
              </a:rPr>
              <a:t>Humana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31"/>
          <p:cNvSpPr txBox="1"/>
          <p:nvPr/>
        </p:nvSpPr>
        <p:spPr>
          <a:xfrm>
            <a:off x="3065391" y="3025173"/>
            <a:ext cx="1218565" cy="609600"/>
          </a:xfrm>
          <a:prstGeom prst="rect">
            <a:avLst/>
          </a:prstGeom>
          <a:solidFill>
            <a:srgbClr val="FFFFFF"/>
          </a:solidFill>
          <a:ln cap="flat" cmpd="sng" w="25375">
            <a:solidFill>
              <a:srgbClr val="E4F7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31425">
            <a:spAutoFit/>
          </a:bodyPr>
          <a:lstStyle/>
          <a:p>
            <a:pPr indent="88265" lvl="0" marL="180340" marR="16637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Arial"/>
                <a:ea typeface="Arial"/>
                <a:cs typeface="Arial"/>
                <a:sym typeface="Arial"/>
              </a:rPr>
              <a:t>Mecânica  e Eletrônica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31"/>
          <p:cNvSpPr txBox="1"/>
          <p:nvPr/>
        </p:nvSpPr>
        <p:spPr>
          <a:xfrm>
            <a:off x="5276843" y="2160087"/>
            <a:ext cx="1218565" cy="609600"/>
          </a:xfrm>
          <a:prstGeom prst="rect">
            <a:avLst/>
          </a:prstGeom>
          <a:solidFill>
            <a:schemeClr val="accent6"/>
          </a:solidFill>
          <a:ln cap="flat" cmpd="sng" w="25375">
            <a:solidFill>
              <a:srgbClr val="E4F7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25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9969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DEF6F1"/>
                </a:solidFill>
                <a:latin typeface="Arial"/>
                <a:ea typeface="Arial"/>
                <a:cs typeface="Arial"/>
                <a:sym typeface="Arial"/>
              </a:rPr>
              <a:t>Questionários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31"/>
          <p:cNvSpPr txBox="1"/>
          <p:nvPr/>
        </p:nvSpPr>
        <p:spPr>
          <a:xfrm>
            <a:off x="4539692" y="3025173"/>
            <a:ext cx="1218565" cy="609600"/>
          </a:xfrm>
          <a:prstGeom prst="rect">
            <a:avLst/>
          </a:prstGeom>
          <a:solidFill>
            <a:schemeClr val="accent6"/>
          </a:solidFill>
          <a:ln cap="flat" cmpd="sng" w="25375">
            <a:solidFill>
              <a:srgbClr val="E4F7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31425">
            <a:spAutoFit/>
          </a:bodyPr>
          <a:lstStyle/>
          <a:p>
            <a:pPr indent="355600" lvl="0" marL="82550" marR="6858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DEF6F1"/>
                </a:solidFill>
                <a:latin typeface="Arial"/>
                <a:ea typeface="Arial"/>
                <a:cs typeface="Arial"/>
                <a:sym typeface="Arial"/>
              </a:rPr>
              <a:t>Auto  Administração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31"/>
          <p:cNvSpPr txBox="1"/>
          <p:nvPr/>
        </p:nvSpPr>
        <p:spPr>
          <a:xfrm>
            <a:off x="4844300" y="3890259"/>
            <a:ext cx="1202690" cy="609600"/>
          </a:xfrm>
          <a:prstGeom prst="rect">
            <a:avLst/>
          </a:prstGeom>
          <a:solidFill>
            <a:schemeClr val="accent6"/>
          </a:solidFill>
          <a:ln cap="flat" cmpd="sng" w="25375">
            <a:solidFill>
              <a:srgbClr val="E4F7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25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34099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DEF6F1"/>
                </a:solidFill>
                <a:latin typeface="Arial"/>
                <a:ea typeface="Arial"/>
                <a:cs typeface="Arial"/>
                <a:sym typeface="Arial"/>
              </a:rPr>
              <a:t>Correio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31"/>
          <p:cNvSpPr txBox="1"/>
          <p:nvPr/>
        </p:nvSpPr>
        <p:spPr>
          <a:xfrm>
            <a:off x="4844300" y="4755344"/>
            <a:ext cx="1202690" cy="609600"/>
          </a:xfrm>
          <a:prstGeom prst="rect">
            <a:avLst/>
          </a:prstGeom>
          <a:solidFill>
            <a:schemeClr val="accent6"/>
          </a:solidFill>
          <a:ln cap="flat" cmpd="sng" w="25375">
            <a:solidFill>
              <a:srgbClr val="E4F7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25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23939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DEF6F1"/>
                </a:solidFill>
                <a:latin typeface="Arial"/>
                <a:ea typeface="Arial"/>
                <a:cs typeface="Arial"/>
                <a:sym typeface="Arial"/>
              </a:rPr>
              <a:t>Eletrônico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31"/>
          <p:cNvSpPr txBox="1"/>
          <p:nvPr/>
        </p:nvSpPr>
        <p:spPr>
          <a:xfrm>
            <a:off x="6046484" y="3025173"/>
            <a:ext cx="1186180" cy="579005"/>
          </a:xfrm>
          <a:prstGeom prst="rect">
            <a:avLst/>
          </a:prstGeom>
          <a:solidFill>
            <a:schemeClr val="accent6"/>
          </a:solidFill>
          <a:ln cap="flat" cmpd="sng" w="25375">
            <a:solidFill>
              <a:srgbClr val="E4F7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0000">
            <a:spAutoFit/>
          </a:bodyPr>
          <a:lstStyle/>
          <a:p>
            <a:pPr indent="0" lvl="0" marL="50165" marR="68580" rtl="0" algn="ctr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DEF6F1"/>
                </a:solidFill>
                <a:latin typeface="Arial"/>
                <a:ea typeface="Arial"/>
                <a:cs typeface="Arial"/>
                <a:sym typeface="Arial"/>
              </a:rPr>
              <a:t>Administração  por  Entrevistador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31"/>
          <p:cNvSpPr txBox="1"/>
          <p:nvPr/>
        </p:nvSpPr>
        <p:spPr>
          <a:xfrm>
            <a:off x="6318601" y="3890259"/>
            <a:ext cx="1218565" cy="609600"/>
          </a:xfrm>
          <a:prstGeom prst="rect">
            <a:avLst/>
          </a:prstGeom>
          <a:solidFill>
            <a:schemeClr val="accent6"/>
          </a:solidFill>
          <a:ln cap="flat" cmpd="sng" w="25375">
            <a:solidFill>
              <a:srgbClr val="E4F7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25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3238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DEF6F1"/>
                </a:solidFill>
                <a:latin typeface="Arial"/>
                <a:ea typeface="Arial"/>
                <a:cs typeface="Arial"/>
                <a:sym typeface="Arial"/>
              </a:rPr>
              <a:t>Pessoal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31"/>
          <p:cNvSpPr txBox="1"/>
          <p:nvPr/>
        </p:nvSpPr>
        <p:spPr>
          <a:xfrm>
            <a:off x="6318601" y="4755344"/>
            <a:ext cx="1218565" cy="609600"/>
          </a:xfrm>
          <a:prstGeom prst="rect">
            <a:avLst/>
          </a:prstGeom>
          <a:solidFill>
            <a:schemeClr val="accent6"/>
          </a:solidFill>
          <a:ln cap="flat" cmpd="sng" w="25375">
            <a:solidFill>
              <a:srgbClr val="E4F7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25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30416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DEF6F1"/>
                </a:solidFill>
                <a:latin typeface="Arial"/>
                <a:ea typeface="Arial"/>
                <a:cs typeface="Arial"/>
                <a:sym typeface="Arial"/>
              </a:rPr>
              <a:t>Telefone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32"/>
          <p:cNvSpPr txBox="1"/>
          <p:nvPr>
            <p:ph type="title"/>
          </p:nvPr>
        </p:nvSpPr>
        <p:spPr>
          <a:xfrm>
            <a:off x="190500" y="611980"/>
            <a:ext cx="8763000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latin typeface="Arial"/>
                <a:ea typeface="Arial"/>
                <a:cs typeface="Arial"/>
                <a:sym typeface="Arial"/>
              </a:rPr>
              <a:t>MÉTODOS DE ADMINISTRAÇÃO</a:t>
            </a:r>
            <a:endParaRPr/>
          </a:p>
        </p:txBody>
      </p:sp>
      <p:sp>
        <p:nvSpPr>
          <p:cNvPr id="420" name="Google Shape;420;p32"/>
          <p:cNvSpPr txBox="1"/>
          <p:nvPr/>
        </p:nvSpPr>
        <p:spPr>
          <a:xfrm>
            <a:off x="457200" y="1828800"/>
            <a:ext cx="6524625" cy="40722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2375">
            <a:spAutoFit/>
          </a:bodyPr>
          <a:lstStyle/>
          <a:p>
            <a:pPr indent="-34290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Correio</a:t>
            </a: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Envio do questionário com carta explicativa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rtl="0" algn="l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Clr>
                <a:srgbClr val="000099"/>
              </a:buClr>
              <a:buSzPts val="2600"/>
              <a:buFont typeface="Tahoma"/>
              <a:buNone/>
            </a:pPr>
            <a:r>
              <a:t/>
            </a:r>
            <a:endParaRPr sz="2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Pessoalmente</a:t>
            </a:r>
            <a:endParaRPr sz="24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Contato direto com os respondentes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rtl="0" algn="l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Clr>
                <a:srgbClr val="000099"/>
              </a:buClr>
              <a:buSzPts val="2600"/>
              <a:buFont typeface="Tahoma"/>
              <a:buNone/>
            </a:pPr>
            <a:r>
              <a:t/>
            </a:r>
            <a:endParaRPr sz="2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Telefone</a:t>
            </a:r>
            <a:endParaRPr sz="24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Entrevista pessoal para obter informações rápidas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rtl="0" algn="l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Clr>
                <a:srgbClr val="000099"/>
              </a:buClr>
              <a:buSzPts val="2600"/>
              <a:buFont typeface="Tahoma"/>
              <a:buNone/>
            </a:pPr>
            <a:r>
              <a:t/>
            </a:r>
            <a:endParaRPr sz="2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Eletrônico</a:t>
            </a:r>
            <a:endParaRPr sz="24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Via intranet ou internet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32"/>
          <p:cNvSpPr txBox="1"/>
          <p:nvPr/>
        </p:nvSpPr>
        <p:spPr>
          <a:xfrm>
            <a:off x="2418714" y="6617969"/>
            <a:ext cx="155067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DEF6F1"/>
                </a:solidFill>
                <a:latin typeface="Verdana"/>
                <a:ea typeface="Verdana"/>
                <a:cs typeface="Verdana"/>
                <a:sym typeface="Verdana"/>
              </a:rPr>
              <a:t>Fonte: Hair et al (2005)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33"/>
          <p:cNvSpPr txBox="1"/>
          <p:nvPr>
            <p:ph type="title"/>
          </p:nvPr>
        </p:nvSpPr>
        <p:spPr>
          <a:xfrm>
            <a:off x="953696" y="274333"/>
            <a:ext cx="9220200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VANTAGENS E DESVANTAGENS</a:t>
            </a:r>
            <a:endParaRPr/>
          </a:p>
        </p:txBody>
      </p:sp>
      <p:grpSp>
        <p:nvGrpSpPr>
          <p:cNvPr id="427" name="Google Shape;427;p33"/>
          <p:cNvGrpSpPr/>
          <p:nvPr/>
        </p:nvGrpSpPr>
        <p:grpSpPr>
          <a:xfrm>
            <a:off x="238112" y="1520868"/>
            <a:ext cx="8899538" cy="5021580"/>
            <a:chOff x="244462" y="1046162"/>
            <a:chExt cx="8899538" cy="5021580"/>
          </a:xfrm>
        </p:grpSpPr>
        <p:sp>
          <p:nvSpPr>
            <p:cNvPr id="428" name="Google Shape;428;p33"/>
            <p:cNvSpPr/>
            <p:nvPr/>
          </p:nvSpPr>
          <p:spPr>
            <a:xfrm>
              <a:off x="250825" y="1052512"/>
              <a:ext cx="8893175" cy="5008880"/>
            </a:xfrm>
            <a:custGeom>
              <a:rect b="b" l="l" r="r" t="t"/>
              <a:pathLst>
                <a:path extrusionOk="0" h="5008880" w="8893175">
                  <a:moveTo>
                    <a:pt x="8893162" y="0"/>
                  </a:moveTo>
                  <a:lnTo>
                    <a:pt x="5365750" y="0"/>
                  </a:lnTo>
                  <a:lnTo>
                    <a:pt x="1663700" y="0"/>
                  </a:lnTo>
                  <a:lnTo>
                    <a:pt x="0" y="0"/>
                  </a:lnTo>
                  <a:lnTo>
                    <a:pt x="0" y="449275"/>
                  </a:lnTo>
                  <a:lnTo>
                    <a:pt x="0" y="1836877"/>
                  </a:lnTo>
                  <a:lnTo>
                    <a:pt x="0" y="3005277"/>
                  </a:lnTo>
                  <a:lnTo>
                    <a:pt x="0" y="4022864"/>
                  </a:lnTo>
                  <a:lnTo>
                    <a:pt x="0" y="5008702"/>
                  </a:lnTo>
                  <a:lnTo>
                    <a:pt x="1663700" y="5008702"/>
                  </a:lnTo>
                  <a:lnTo>
                    <a:pt x="5365750" y="5008702"/>
                  </a:lnTo>
                  <a:lnTo>
                    <a:pt x="8893162" y="5008702"/>
                  </a:lnTo>
                  <a:lnTo>
                    <a:pt x="8893162" y="4022864"/>
                  </a:lnTo>
                  <a:lnTo>
                    <a:pt x="8893162" y="3005277"/>
                  </a:lnTo>
                  <a:lnTo>
                    <a:pt x="8893162" y="1836877"/>
                  </a:lnTo>
                  <a:lnTo>
                    <a:pt x="8893162" y="449275"/>
                  </a:lnTo>
                  <a:lnTo>
                    <a:pt x="8893162" y="0"/>
                  </a:lnTo>
                  <a:close/>
                </a:path>
              </a:pathLst>
            </a:custGeom>
            <a:solidFill>
              <a:srgbClr val="E4F7F4">
                <a:alpha val="50196"/>
              </a:srgbClr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429" name="Google Shape;429;p33"/>
            <p:cNvSpPr/>
            <p:nvPr/>
          </p:nvSpPr>
          <p:spPr>
            <a:xfrm>
              <a:off x="1914524" y="1046162"/>
              <a:ext cx="3702050" cy="5021580"/>
            </a:xfrm>
            <a:custGeom>
              <a:rect b="b" l="l" r="r" t="t"/>
              <a:pathLst>
                <a:path extrusionOk="0" h="5021580" w="3702050">
                  <a:moveTo>
                    <a:pt x="0" y="0"/>
                  </a:moveTo>
                  <a:lnTo>
                    <a:pt x="0" y="5021394"/>
                  </a:lnTo>
                </a:path>
                <a:path extrusionOk="0" h="5021580" w="3702050">
                  <a:moveTo>
                    <a:pt x="3702049" y="0"/>
                  </a:moveTo>
                  <a:lnTo>
                    <a:pt x="3702049" y="5021394"/>
                  </a:lnTo>
                </a:path>
              </a:pathLst>
            </a:custGeom>
            <a:noFill/>
            <a:ln cap="flat" cmpd="sng" w="12675">
              <a:solidFill>
                <a:srgbClr val="DEF6F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430" name="Google Shape;430;p33"/>
            <p:cNvSpPr/>
            <p:nvPr/>
          </p:nvSpPr>
          <p:spPr>
            <a:xfrm>
              <a:off x="244462" y="1495437"/>
              <a:ext cx="8899525" cy="3586479"/>
            </a:xfrm>
            <a:custGeom>
              <a:rect b="b" l="l" r="r" t="t"/>
              <a:pathLst>
                <a:path extrusionOk="0" h="3586479" w="8899525">
                  <a:moveTo>
                    <a:pt x="8899525" y="3573589"/>
                  </a:moveTo>
                  <a:lnTo>
                    <a:pt x="0" y="3573589"/>
                  </a:lnTo>
                  <a:lnTo>
                    <a:pt x="0" y="3586289"/>
                  </a:lnTo>
                  <a:lnTo>
                    <a:pt x="8899525" y="3586289"/>
                  </a:lnTo>
                  <a:lnTo>
                    <a:pt x="8899525" y="3573589"/>
                  </a:lnTo>
                  <a:close/>
                </a:path>
                <a:path extrusionOk="0" h="3586479" w="8899525">
                  <a:moveTo>
                    <a:pt x="8899525" y="2556002"/>
                  </a:moveTo>
                  <a:lnTo>
                    <a:pt x="0" y="2556002"/>
                  </a:lnTo>
                  <a:lnTo>
                    <a:pt x="0" y="2568702"/>
                  </a:lnTo>
                  <a:lnTo>
                    <a:pt x="8899525" y="2568702"/>
                  </a:lnTo>
                  <a:lnTo>
                    <a:pt x="8899525" y="2556002"/>
                  </a:lnTo>
                  <a:close/>
                </a:path>
                <a:path extrusionOk="0" h="3586479" w="8899525">
                  <a:moveTo>
                    <a:pt x="8899525" y="1387602"/>
                  </a:moveTo>
                  <a:lnTo>
                    <a:pt x="0" y="1387602"/>
                  </a:lnTo>
                  <a:lnTo>
                    <a:pt x="0" y="1400302"/>
                  </a:lnTo>
                  <a:lnTo>
                    <a:pt x="8899525" y="1400302"/>
                  </a:lnTo>
                  <a:lnTo>
                    <a:pt x="8899525" y="1387602"/>
                  </a:lnTo>
                  <a:close/>
                </a:path>
                <a:path extrusionOk="0" h="3586479" w="8899525">
                  <a:moveTo>
                    <a:pt x="8899525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8899525" y="12700"/>
                  </a:lnTo>
                  <a:lnTo>
                    <a:pt x="8899525" y="0"/>
                  </a:lnTo>
                  <a:close/>
                </a:path>
              </a:pathLst>
            </a:custGeom>
            <a:solidFill>
              <a:srgbClr val="DEF6F1">
                <a:alpha val="50196"/>
              </a:srgbClr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431" name="Google Shape;431;p33"/>
            <p:cNvSpPr/>
            <p:nvPr/>
          </p:nvSpPr>
          <p:spPr>
            <a:xfrm>
              <a:off x="250824" y="1046162"/>
              <a:ext cx="8893175" cy="5021580"/>
            </a:xfrm>
            <a:custGeom>
              <a:rect b="b" l="l" r="r" t="t"/>
              <a:pathLst>
                <a:path extrusionOk="0" h="5021580" w="8893175">
                  <a:moveTo>
                    <a:pt x="0" y="0"/>
                  </a:moveTo>
                  <a:lnTo>
                    <a:pt x="0" y="5021394"/>
                  </a:lnTo>
                </a:path>
                <a:path extrusionOk="0" h="5021580" w="8893175">
                  <a:moveTo>
                    <a:pt x="8893174" y="0"/>
                  </a:moveTo>
                  <a:lnTo>
                    <a:pt x="8893174" y="5021394"/>
                  </a:lnTo>
                </a:path>
              </a:pathLst>
            </a:custGeom>
            <a:noFill/>
            <a:ln cap="flat" cmpd="sng" w="12675">
              <a:solidFill>
                <a:srgbClr val="DEF6F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432" name="Google Shape;432;p33"/>
            <p:cNvSpPr/>
            <p:nvPr/>
          </p:nvSpPr>
          <p:spPr>
            <a:xfrm>
              <a:off x="244462" y="1046162"/>
              <a:ext cx="8899525" cy="5021580"/>
            </a:xfrm>
            <a:custGeom>
              <a:rect b="b" l="l" r="r" t="t"/>
              <a:pathLst>
                <a:path extrusionOk="0" h="5021580" w="8899525">
                  <a:moveTo>
                    <a:pt x="8899525" y="5008702"/>
                  </a:moveTo>
                  <a:lnTo>
                    <a:pt x="0" y="5008702"/>
                  </a:lnTo>
                  <a:lnTo>
                    <a:pt x="0" y="5021402"/>
                  </a:lnTo>
                  <a:lnTo>
                    <a:pt x="8899525" y="5021402"/>
                  </a:lnTo>
                  <a:lnTo>
                    <a:pt x="8899525" y="5008702"/>
                  </a:lnTo>
                  <a:close/>
                </a:path>
                <a:path extrusionOk="0" h="5021580" w="8899525">
                  <a:moveTo>
                    <a:pt x="8899525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8899525" y="12700"/>
                  </a:lnTo>
                  <a:lnTo>
                    <a:pt x="8899525" y="0"/>
                  </a:lnTo>
                  <a:close/>
                </a:path>
              </a:pathLst>
            </a:custGeom>
            <a:solidFill>
              <a:srgbClr val="DEF6F1">
                <a:alpha val="50196"/>
              </a:srgbClr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433" name="Google Shape;433;p33"/>
          <p:cNvSpPr txBox="1"/>
          <p:nvPr/>
        </p:nvSpPr>
        <p:spPr>
          <a:xfrm>
            <a:off x="759904" y="1173005"/>
            <a:ext cx="652145" cy="2082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Arial"/>
                <a:ea typeface="Arial"/>
                <a:cs typeface="Arial"/>
                <a:sym typeface="Arial"/>
              </a:rPr>
              <a:t>Métodos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33"/>
          <p:cNvSpPr txBox="1"/>
          <p:nvPr/>
        </p:nvSpPr>
        <p:spPr>
          <a:xfrm>
            <a:off x="3374876" y="1173005"/>
            <a:ext cx="788035" cy="2082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Arial"/>
                <a:ea typeface="Arial"/>
                <a:cs typeface="Arial"/>
                <a:sym typeface="Arial"/>
              </a:rPr>
              <a:t>Vantagens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33"/>
          <p:cNvSpPr txBox="1"/>
          <p:nvPr/>
        </p:nvSpPr>
        <p:spPr>
          <a:xfrm>
            <a:off x="6854066" y="1173005"/>
            <a:ext cx="1059180" cy="2082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Arial"/>
                <a:ea typeface="Arial"/>
                <a:cs typeface="Arial"/>
                <a:sym typeface="Arial"/>
              </a:rPr>
              <a:t>Desvantagens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33"/>
          <p:cNvSpPr txBox="1"/>
          <p:nvPr/>
        </p:nvSpPr>
        <p:spPr>
          <a:xfrm>
            <a:off x="310124" y="2091439"/>
            <a:ext cx="737235" cy="2082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Arial"/>
                <a:ea typeface="Arial"/>
                <a:cs typeface="Arial"/>
                <a:sym typeface="Arial"/>
              </a:rPr>
              <a:t>CORREIO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33"/>
          <p:cNvSpPr txBox="1"/>
          <p:nvPr/>
        </p:nvSpPr>
        <p:spPr>
          <a:xfrm>
            <a:off x="1973825" y="1529591"/>
            <a:ext cx="3434079" cy="12941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3800">
            <a:spAutoFit/>
          </a:bodyPr>
          <a:lstStyle/>
          <a:p>
            <a:pPr indent="-95885" lvl="0" marL="107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Maior acesso e abrangência</a:t>
            </a:r>
            <a:endParaRPr/>
          </a:p>
          <a:p>
            <a:pPr indent="-87630" lvl="0" marL="99695" rtl="0" algn="l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Anonimato</a:t>
            </a:r>
            <a:endParaRPr/>
          </a:p>
          <a:p>
            <a:pPr indent="-95885" lvl="0" marL="107950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Custo relativamente baixo</a:t>
            </a:r>
            <a:endParaRPr/>
          </a:p>
          <a:p>
            <a:pPr indent="-95885" lvl="0" marL="107950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Grande amostra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76200" lvl="0" marL="12700" marR="5080" rtl="0" algn="l">
              <a:lnSpc>
                <a:spcPct val="117499"/>
              </a:lnSpc>
              <a:spcBef>
                <a:spcPts val="43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Respondentes completam o questionário em seu  próprio ritmo</a:t>
            </a:r>
            <a:endParaRPr/>
          </a:p>
        </p:txBody>
      </p:sp>
      <p:sp>
        <p:nvSpPr>
          <p:cNvPr id="438" name="Google Shape;438;p33"/>
          <p:cNvSpPr txBox="1"/>
          <p:nvPr/>
        </p:nvSpPr>
        <p:spPr>
          <a:xfrm>
            <a:off x="5675875" y="1730760"/>
            <a:ext cx="3146425" cy="886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3800">
            <a:spAutoFit/>
          </a:bodyPr>
          <a:lstStyle/>
          <a:p>
            <a:pPr indent="-95885" lvl="0" marL="107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Os questionários devem ser simples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95885" lvl="0" marL="107950" rtl="0" algn="l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Baixa taxa de retorno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95885" lvl="0" marL="107950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Esclarecimentos não são possíveis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87630" lvl="0" marL="99695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Acompanhamento da taxa de retorno é difícil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33"/>
          <p:cNvSpPr txBox="1"/>
          <p:nvPr/>
        </p:nvSpPr>
        <p:spPr>
          <a:xfrm>
            <a:off x="310124" y="3369442"/>
            <a:ext cx="1287145" cy="2082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Arial"/>
                <a:ea typeface="Arial"/>
                <a:cs typeface="Arial"/>
                <a:sym typeface="Arial"/>
              </a:rPr>
              <a:t>PESSOALMENTE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33"/>
          <p:cNvSpPr txBox="1"/>
          <p:nvPr/>
        </p:nvSpPr>
        <p:spPr>
          <a:xfrm>
            <a:off x="1973825" y="2948818"/>
            <a:ext cx="3213735" cy="10452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2850">
            <a:spAutoFit/>
          </a:bodyPr>
          <a:lstStyle/>
          <a:p>
            <a:pPr indent="-76200" lvl="0" marL="12700" marR="55244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Estabelecimento de empatia e interesse pelo  estudo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95885" lvl="0" marL="107950" rtl="0" algn="l">
              <a:lnSpc>
                <a:spcPct val="100000"/>
              </a:lnSpc>
              <a:spcBef>
                <a:spcPts val="204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Sondagem de questões complexas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95885" lvl="0" marL="10795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Esclarecimento das dúvidas aos participantes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76200" lvl="0" marL="66675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Alta taxa de resposta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33"/>
          <p:cNvSpPr txBox="1"/>
          <p:nvPr/>
        </p:nvSpPr>
        <p:spPr>
          <a:xfrm>
            <a:off x="5675875" y="3008762"/>
            <a:ext cx="2459990" cy="886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3800">
            <a:spAutoFit/>
          </a:bodyPr>
          <a:lstStyle/>
          <a:p>
            <a:pPr indent="-95885" lvl="0" marL="107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Demorado e oneroso</a:t>
            </a:r>
            <a:endParaRPr/>
          </a:p>
          <a:p>
            <a:pPr indent="-95885" lvl="0" marL="107950" rtl="0" algn="l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Pode ocasionar tendenciosidade</a:t>
            </a:r>
            <a:endParaRPr/>
          </a:p>
          <a:p>
            <a:pPr indent="-95885" lvl="0" marL="107950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Dificuldade de obter amplo acesso</a:t>
            </a:r>
            <a:endParaRPr/>
          </a:p>
          <a:p>
            <a:pPr indent="-87630" lvl="0" marL="99695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Amostra relativamente pequena</a:t>
            </a:r>
            <a:endParaRPr/>
          </a:p>
        </p:txBody>
      </p:sp>
      <p:sp>
        <p:nvSpPr>
          <p:cNvPr id="442" name="Google Shape;442;p33"/>
          <p:cNvSpPr txBox="1"/>
          <p:nvPr/>
        </p:nvSpPr>
        <p:spPr>
          <a:xfrm>
            <a:off x="310124" y="4462435"/>
            <a:ext cx="838200" cy="2082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Arial"/>
                <a:ea typeface="Arial"/>
                <a:cs typeface="Arial"/>
                <a:sym typeface="Arial"/>
              </a:rPr>
              <a:t>TELEFONE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33"/>
          <p:cNvSpPr txBox="1"/>
          <p:nvPr/>
        </p:nvSpPr>
        <p:spPr>
          <a:xfrm>
            <a:off x="1973825" y="4101755"/>
            <a:ext cx="3061335" cy="886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3800">
            <a:spAutoFit/>
          </a:bodyPr>
          <a:lstStyle/>
          <a:p>
            <a:pPr indent="-95885" lvl="0" marL="107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Contato pessoal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87630" lvl="0" marL="99695" rtl="0" algn="l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Ampla cobertura geográfica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87630" lvl="0" marL="99695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Acesso fácil e rápido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95885" lvl="0" marL="107950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Pode ser feito com o auxílio do computador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33"/>
          <p:cNvSpPr txBox="1"/>
          <p:nvPr/>
        </p:nvSpPr>
        <p:spPr>
          <a:xfrm>
            <a:off x="5675875" y="4211484"/>
            <a:ext cx="216344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3800">
            <a:spAutoFit/>
          </a:bodyPr>
          <a:lstStyle/>
          <a:p>
            <a:pPr indent="-95885" lvl="0" marL="107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Pouco tempo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95885" lvl="0" marL="107950" rtl="0" algn="l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Limitado aos que têm telefone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95885" lvl="0" marL="107950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Pode ser caro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5" name="Google Shape;445;p33"/>
          <p:cNvSpPr txBox="1"/>
          <p:nvPr/>
        </p:nvSpPr>
        <p:spPr>
          <a:xfrm>
            <a:off x="310124" y="5464148"/>
            <a:ext cx="1024890" cy="2082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latin typeface="Arial"/>
                <a:ea typeface="Arial"/>
                <a:cs typeface="Arial"/>
                <a:sym typeface="Arial"/>
              </a:rPr>
              <a:t>ELETRÔNICO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" name="Google Shape;446;p33"/>
          <p:cNvSpPr txBox="1"/>
          <p:nvPr/>
        </p:nvSpPr>
        <p:spPr>
          <a:xfrm>
            <a:off x="1973825" y="5103469"/>
            <a:ext cx="2586990" cy="886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3800">
            <a:spAutoFit/>
          </a:bodyPr>
          <a:lstStyle/>
          <a:p>
            <a:pPr indent="-95885" lvl="0" marL="107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Fácil administração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95885" lvl="0" marL="107950" rtl="0" algn="l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Baixo custo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87630" lvl="0" marL="99695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Alcance mundial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95885" lvl="0" marL="107950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Rapta captação e análise dos dados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33"/>
          <p:cNvSpPr txBox="1"/>
          <p:nvPr/>
        </p:nvSpPr>
        <p:spPr>
          <a:xfrm>
            <a:off x="5675875" y="5213198"/>
            <a:ext cx="2984500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3800">
            <a:spAutoFit/>
          </a:bodyPr>
          <a:lstStyle/>
          <a:p>
            <a:pPr indent="-95885" lvl="0" marL="107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Perda do anonimato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95885" lvl="0" marL="107950" rtl="0" algn="l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Pode ser complexo para criar e programar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95885" lvl="0" marL="107950" rtl="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BR" sz="1200">
                <a:latin typeface="Arial"/>
                <a:ea typeface="Arial"/>
                <a:cs typeface="Arial"/>
                <a:sym typeface="Arial"/>
              </a:rPr>
              <a:t>Limitado aos que têm computador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33"/>
          <p:cNvSpPr txBox="1"/>
          <p:nvPr/>
        </p:nvSpPr>
        <p:spPr>
          <a:xfrm>
            <a:off x="1771014" y="6546532"/>
            <a:ext cx="199580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DEF6F1"/>
                </a:solidFill>
                <a:latin typeface="Verdana"/>
                <a:ea typeface="Verdana"/>
                <a:cs typeface="Verdana"/>
                <a:sym typeface="Verdana"/>
              </a:rPr>
              <a:t>Fonte: Hair et al (2005, p.169)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34"/>
          <p:cNvSpPr txBox="1"/>
          <p:nvPr>
            <p:ph type="title"/>
          </p:nvPr>
        </p:nvSpPr>
        <p:spPr>
          <a:xfrm>
            <a:off x="457200" y="533400"/>
            <a:ext cx="9126132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CONSTRUÇÃO DE QUESTIONÁRIOS</a:t>
            </a:r>
            <a:endParaRPr/>
          </a:p>
        </p:txBody>
      </p:sp>
      <p:sp>
        <p:nvSpPr>
          <p:cNvPr id="454" name="Google Shape;454;p34"/>
          <p:cNvSpPr txBox="1"/>
          <p:nvPr/>
        </p:nvSpPr>
        <p:spPr>
          <a:xfrm>
            <a:off x="228600" y="1752600"/>
            <a:ext cx="8565515" cy="39805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3175">
            <a:spAutoFit/>
          </a:bodyPr>
          <a:lstStyle/>
          <a:p>
            <a:pPr indent="-342900" lvl="0" marL="355600" marR="175895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Ao planejar o questionário deve-se considerar o </a:t>
            </a: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tipo de análise  </a:t>
            </a: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 será realizada com </a:t>
            </a: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os dados obtidos</a:t>
            </a: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5080" rtl="0" algn="l">
              <a:lnSpc>
                <a:spcPct val="11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 pesquisador deve estabelecer as </a:t>
            </a: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possibilidades de medição </a:t>
            </a: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  cada variável, de maneira tal que possa </a:t>
            </a: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realizar a análise  estatística desejada</a:t>
            </a: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94615" rtl="0" algn="l">
              <a:lnSpc>
                <a:spcPct val="11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Variáveis quantitativas: </a:t>
            </a: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perguntas que quantifiquem</a:t>
            </a: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(números,  unidades, escalas)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654050" rtl="0" algn="l">
              <a:lnSpc>
                <a:spcPct val="11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Variáveis qualitativas: </a:t>
            </a: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perguntas que categorizem </a:t>
            </a: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(escolha  dicotômicas, múltipla escolha, ordenação de escolhas)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1679575" rtl="0" algn="l">
              <a:lnSpc>
                <a:spcPct val="104999"/>
              </a:lnSpc>
              <a:spcBef>
                <a:spcPts val="128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•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Carta (TCLE) explicando as razões do estudo</a:t>
            </a: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garantindo a  confidencialidade das informações prestadas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34"/>
          <p:cNvSpPr txBox="1"/>
          <p:nvPr/>
        </p:nvSpPr>
        <p:spPr>
          <a:xfrm>
            <a:off x="6248400" y="6553200"/>
            <a:ext cx="269367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Verdana"/>
                <a:ea typeface="Verdana"/>
                <a:cs typeface="Verdana"/>
                <a:sym typeface="Verdana"/>
              </a:rPr>
              <a:t>Fonte: Malhotra (2001) e Martins (2006)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35"/>
          <p:cNvSpPr txBox="1"/>
          <p:nvPr>
            <p:ph type="title"/>
          </p:nvPr>
        </p:nvSpPr>
        <p:spPr>
          <a:xfrm>
            <a:off x="609600" y="609600"/>
            <a:ext cx="8378190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CRIAÇÃO DE UM QUESTIONÁRIO</a:t>
            </a:r>
            <a:endParaRPr/>
          </a:p>
        </p:txBody>
      </p:sp>
      <p:sp>
        <p:nvSpPr>
          <p:cNvPr id="461" name="Google Shape;461;p35"/>
          <p:cNvSpPr txBox="1"/>
          <p:nvPr/>
        </p:nvSpPr>
        <p:spPr>
          <a:xfrm>
            <a:off x="106045" y="1981200"/>
            <a:ext cx="8628380" cy="23107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	Passo 1: </a:t>
            </a:r>
            <a:r>
              <a:rPr b="1" lang="pt-BR" sz="24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Considerações Iniciais</a:t>
            </a:r>
            <a:endParaRPr sz="24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55"/>
              </a:spcBef>
              <a:spcAft>
                <a:spcPts val="0"/>
              </a:spcAft>
              <a:buClr>
                <a:srgbClr val="008080"/>
              </a:buClr>
              <a:buSzPts val="2400"/>
              <a:buFont typeface="Tahoma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Esclarecer a natureza do problema da pesquisa e seus objetivos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Desenvolver questões de pesquisa de acordo com os objetivos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93345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Definir a população-alvo e a estrutura da amostra, sua extensão e a  taxa resposta esperada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Tomar uma decisão preliminar quanto ao método de coleta de dados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2" name="Google Shape;462;p35"/>
          <p:cNvSpPr txBox="1"/>
          <p:nvPr/>
        </p:nvSpPr>
        <p:spPr>
          <a:xfrm>
            <a:off x="7447477" y="6553200"/>
            <a:ext cx="155067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Verdana"/>
                <a:ea typeface="Verdana"/>
                <a:cs typeface="Verdana"/>
                <a:sym typeface="Verdana"/>
              </a:rPr>
              <a:t>Fonte: Hair et al (2005)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36"/>
          <p:cNvSpPr txBox="1"/>
          <p:nvPr/>
        </p:nvSpPr>
        <p:spPr>
          <a:xfrm>
            <a:off x="304800" y="1918335"/>
            <a:ext cx="8289290" cy="4401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	</a:t>
            </a: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Passo 2: Esclarecimentos de Conceitos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Clr>
                <a:srgbClr val="008080"/>
              </a:buClr>
              <a:buSzPts val="3150"/>
              <a:buFont typeface="Tahoma"/>
              <a:buNone/>
            </a:pPr>
            <a:r>
              <a:t/>
            </a:r>
            <a:endParaRPr sz="315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Garantir que os conceitos sejam claramente definidos;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39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Selecionar variáveis/indicadores que representem os conceitos;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39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Determinar o nível de mensuração.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100"/>
              <a:buFont typeface="Tahoma"/>
              <a:buNone/>
            </a:pPr>
            <a:r>
              <a:t/>
            </a:r>
            <a:endParaRPr sz="210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Passo 3: Tipologia do Questionário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ahoma"/>
              <a:ea typeface="Tahoma"/>
              <a:cs typeface="Tahoma"/>
              <a:sym typeface="Tahoma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Determinar os tipos de questões que serão incluídas e a ordem;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Verificar a redação e a codificação das questões;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5080" rtl="0" algn="l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Decidir como será o agrupamento das questões e qual a extensão  total do questionário;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Determinar a estrutura e a apresentação do questionário.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36"/>
          <p:cNvSpPr txBox="1"/>
          <p:nvPr/>
        </p:nvSpPr>
        <p:spPr>
          <a:xfrm>
            <a:off x="7437120" y="6629400"/>
            <a:ext cx="155067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Verdana"/>
                <a:ea typeface="Verdana"/>
                <a:cs typeface="Verdana"/>
                <a:sym typeface="Verdana"/>
              </a:rPr>
              <a:t>Fonte: Hair et al (2005)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69" name="Google Shape;469;p36"/>
          <p:cNvSpPr txBox="1"/>
          <p:nvPr>
            <p:ph type="title"/>
          </p:nvPr>
        </p:nvSpPr>
        <p:spPr>
          <a:xfrm>
            <a:off x="609600" y="609600"/>
            <a:ext cx="8378190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CRIAÇÃO DE UM QUESTIONÁRIO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37"/>
          <p:cNvSpPr txBox="1"/>
          <p:nvPr>
            <p:ph type="title"/>
          </p:nvPr>
        </p:nvSpPr>
        <p:spPr>
          <a:xfrm>
            <a:off x="2129789" y="609600"/>
            <a:ext cx="5743426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TIPOS DE PERGUNTAS</a:t>
            </a:r>
            <a:endParaRPr/>
          </a:p>
        </p:txBody>
      </p:sp>
      <p:graphicFrame>
        <p:nvGraphicFramePr>
          <p:cNvPr id="475" name="Google Shape;475;p37"/>
          <p:cNvGraphicFramePr/>
          <p:nvPr/>
        </p:nvGraphicFramePr>
        <p:xfrm>
          <a:off x="76200" y="205740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{59B30A87-FFC6-46F4-906B-E3FFADF4AA37}</a:tableStyleId>
              </a:tblPr>
              <a:tblGrid>
                <a:gridCol w="2875275"/>
                <a:gridCol w="2872100"/>
                <a:gridCol w="2875275"/>
              </a:tblGrid>
              <a:tr h="565150">
                <a:tc>
                  <a:txBody>
                    <a:bodyPr/>
                    <a:lstStyle/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Tipo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16065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Vantagem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16065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Desvantagem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16065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</a:tr>
              <a:tr h="658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Aberta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55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  <a:tc>
                  <a:txBody>
                    <a:bodyPr/>
                    <a:lstStyle/>
                    <a:p>
                      <a:pPr indent="-215264" lvl="0" marL="856614" marR="628650" rtl="0" algn="l">
                        <a:lnSpc>
                          <a:spcPct val="1187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Boa para estudos  exploratórios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525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Dificulta a tabulação e análise</a:t>
                      </a:r>
                      <a:endParaRPr/>
                    </a:p>
                  </a:txBody>
                  <a:tcPr marT="255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Fechada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190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Facilita tabulação e análise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190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Restritiva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190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</a:tr>
              <a:tr h="658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Fechada + aberta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55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Permite respostas diferentes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55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  <a:tc>
                  <a:txBody>
                    <a:bodyPr/>
                    <a:lstStyle/>
                    <a:p>
                      <a:pPr indent="-321945" lvl="0" marL="875030" marR="539750" rtl="0" algn="l">
                        <a:lnSpc>
                          <a:spcPct val="1187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Desgastante para o  respondente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525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Múltipla escolha (ordenação)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1900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  <a:tc>
                  <a:txBody>
                    <a:bodyPr/>
                    <a:lstStyle/>
                    <a:p>
                      <a:pPr indent="-661035" lvl="0" marL="845185" marR="171450" rtl="0" algn="l">
                        <a:lnSpc>
                          <a:spcPct val="1187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Permite obtenção da ordem  de prioridade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4625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  <a:tc>
                  <a:txBody>
                    <a:bodyPr/>
                    <a:lstStyle/>
                    <a:p>
                      <a:pPr indent="-321945" lvl="0" marL="875030" marR="539750" rtl="0" algn="l">
                        <a:lnSpc>
                          <a:spcPct val="1187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Desgastante para o  respondente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4625" marB="0" marR="0" marL="0">
                    <a:lnL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EF6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AF9"/>
                    </a:solidFill>
                  </a:tcPr>
                </a:tc>
              </a:tr>
            </a:tbl>
          </a:graphicData>
        </a:graphic>
      </p:graphicFrame>
      <p:sp>
        <p:nvSpPr>
          <p:cNvPr id="476" name="Google Shape;476;p37"/>
          <p:cNvSpPr txBox="1"/>
          <p:nvPr/>
        </p:nvSpPr>
        <p:spPr>
          <a:xfrm>
            <a:off x="2129789" y="6379845"/>
            <a:ext cx="238633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DEF6F1"/>
                </a:solidFill>
                <a:latin typeface="Verdana"/>
                <a:ea typeface="Verdana"/>
                <a:cs typeface="Verdana"/>
                <a:sym typeface="Verdana"/>
              </a:rPr>
              <a:t>Fonte: Baseado em Malhotra (2001)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38"/>
          <p:cNvSpPr txBox="1"/>
          <p:nvPr/>
        </p:nvSpPr>
        <p:spPr>
          <a:xfrm>
            <a:off x="152400" y="1981200"/>
            <a:ext cx="8561070" cy="27084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	Passo 4: Pré-teste do Questionário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l">
              <a:lnSpc>
                <a:spcPct val="100000"/>
              </a:lnSpc>
              <a:spcBef>
                <a:spcPts val="55"/>
              </a:spcBef>
              <a:spcAft>
                <a:spcPts val="0"/>
              </a:spcAft>
              <a:buClr>
                <a:srgbClr val="008080"/>
              </a:buClr>
              <a:buSzPts val="2400"/>
              <a:buFont typeface="Tahoma"/>
              <a:buNone/>
            </a:pPr>
            <a:r>
              <a:t/>
            </a:r>
            <a:endParaRPr sz="24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Determinar a natureza do pré-teste para o questionário preliminar;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508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Analisar os dados iniciais para identificar limitações do questionário  preliminar;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Aperfeiçoar o questionário quando necessário;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Revisar alguns ou todos os passos anteriores, se necessário.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rtl="0" algn="l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t/>
            </a:r>
            <a:endParaRPr sz="255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482" name="Google Shape;482;p38"/>
          <p:cNvSpPr txBox="1"/>
          <p:nvPr/>
        </p:nvSpPr>
        <p:spPr>
          <a:xfrm>
            <a:off x="2418714" y="6617969"/>
            <a:ext cx="155067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DEF6F1"/>
                </a:solidFill>
                <a:latin typeface="Verdana"/>
                <a:ea typeface="Verdana"/>
                <a:cs typeface="Verdana"/>
                <a:sym typeface="Verdana"/>
              </a:rPr>
              <a:t>Fonte: Hair et al (2005)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3" name="Google Shape;483;p38"/>
          <p:cNvSpPr txBox="1"/>
          <p:nvPr>
            <p:ph type="title"/>
          </p:nvPr>
        </p:nvSpPr>
        <p:spPr>
          <a:xfrm>
            <a:off x="609600" y="609600"/>
            <a:ext cx="8378190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CRIAÇÃO DE UM QUESTIONÁRIO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39"/>
          <p:cNvSpPr txBox="1"/>
          <p:nvPr/>
        </p:nvSpPr>
        <p:spPr>
          <a:xfrm>
            <a:off x="152400" y="1981200"/>
            <a:ext cx="8561070" cy="28212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5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Passo 5: Administração do Questionário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>
                <a:srgbClr val="008080"/>
              </a:buClr>
              <a:buSzPts val="3400"/>
              <a:buFont typeface="Tahoma"/>
              <a:buNone/>
            </a:pPr>
            <a:r>
              <a:t/>
            </a:r>
            <a:endParaRPr sz="34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114046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Identificar a melhor prática para administração do tipo de  questionário utilizado;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15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Treinar e supervisionar trabalhadores de campo, se necessário;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Garantir o processo de organização dos questionários completados;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Determinar o prazo final e os métodos de acompanhamento.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39"/>
          <p:cNvSpPr txBox="1"/>
          <p:nvPr/>
        </p:nvSpPr>
        <p:spPr>
          <a:xfrm>
            <a:off x="2418714" y="6617969"/>
            <a:ext cx="155067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DEF6F1"/>
                </a:solidFill>
                <a:latin typeface="Verdana"/>
                <a:ea typeface="Verdana"/>
                <a:cs typeface="Verdana"/>
                <a:sym typeface="Verdana"/>
              </a:rPr>
              <a:t>Fonte: Hair et al (2005)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90" name="Google Shape;490;p39"/>
          <p:cNvSpPr txBox="1"/>
          <p:nvPr>
            <p:ph type="title"/>
          </p:nvPr>
        </p:nvSpPr>
        <p:spPr>
          <a:xfrm>
            <a:off x="609600" y="609600"/>
            <a:ext cx="8378190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CRIAÇÃO DE UM QUESTIONÁRIO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 txBox="1"/>
          <p:nvPr/>
        </p:nvSpPr>
        <p:spPr>
          <a:xfrm>
            <a:off x="-2006" y="918757"/>
            <a:ext cx="9146006" cy="5081993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rtl="0" algn="ctr">
              <a:lnSpc>
                <a:spcPct val="524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09" name="Google Shape;109;p4"/>
          <p:cNvSpPr txBox="1"/>
          <p:nvPr/>
        </p:nvSpPr>
        <p:spPr>
          <a:xfrm>
            <a:off x="1494235" y="1376363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OBJETIVOS DA PESQUISA</a:t>
            </a:r>
            <a:endParaRPr/>
          </a:p>
        </p:txBody>
      </p:sp>
      <p:sp>
        <p:nvSpPr>
          <p:cNvPr id="110" name="Google Shape;110;p4"/>
          <p:cNvSpPr txBox="1"/>
          <p:nvPr/>
        </p:nvSpPr>
        <p:spPr>
          <a:xfrm>
            <a:off x="1494235" y="2025254"/>
            <a:ext cx="6172200" cy="28074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b="1" lang="pt-BR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1.1 Descritiva</a:t>
            </a:r>
            <a:r>
              <a:rPr lang="pt-BR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visa descrever as características de determinada população ou descrever um fenômeno de interesse. 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b="1" i="1" lang="pt-BR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Não há hipóteses envolvidas. Resultam em Considerações Finais.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</a:pP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Podem (e  devem) ser utilizadas para levantamento de hipóteses que podem ser testadas em estudos analíticos. Cuidado com as hipóteses levantadas!!!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40"/>
          <p:cNvSpPr txBox="1"/>
          <p:nvPr/>
        </p:nvSpPr>
        <p:spPr>
          <a:xfrm>
            <a:off x="152400" y="1981200"/>
            <a:ext cx="8561070" cy="28212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5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Passo 5: Administração do Questionário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>
                <a:srgbClr val="008080"/>
              </a:buClr>
              <a:buSzPts val="3400"/>
              <a:buFont typeface="Tahoma"/>
              <a:buNone/>
            </a:pPr>
            <a:r>
              <a:t/>
            </a:r>
            <a:endParaRPr sz="3400"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114046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Identificar a melhor prática para administração do tipo de  questionário utilizado;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15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Treinar e supervisionar trabalhadores de campo, se necessário;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Garantir o processo de organização dos questionários completados;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Tahoma"/>
              <a:buChar char="–"/>
            </a:pPr>
            <a:r>
              <a:rPr b="1" lang="pt-BR" sz="1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Determinar o prazo final e os métodos de acompanhamento.</a:t>
            </a:r>
            <a:endParaRPr sz="1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40"/>
          <p:cNvSpPr txBox="1"/>
          <p:nvPr/>
        </p:nvSpPr>
        <p:spPr>
          <a:xfrm>
            <a:off x="2418714" y="6617969"/>
            <a:ext cx="155067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DEF6F1"/>
                </a:solidFill>
                <a:latin typeface="Verdana"/>
                <a:ea typeface="Verdana"/>
                <a:cs typeface="Verdana"/>
                <a:sym typeface="Verdana"/>
              </a:rPr>
              <a:t>Fonte: Hair et al (2005)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97" name="Google Shape;497;p40"/>
          <p:cNvSpPr txBox="1"/>
          <p:nvPr>
            <p:ph type="title"/>
          </p:nvPr>
        </p:nvSpPr>
        <p:spPr>
          <a:xfrm>
            <a:off x="609600" y="609600"/>
            <a:ext cx="8378190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CRIAÇÃO DE UM QUESTIONÁRIO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41"/>
          <p:cNvSpPr txBox="1"/>
          <p:nvPr>
            <p:ph type="title"/>
          </p:nvPr>
        </p:nvSpPr>
        <p:spPr>
          <a:xfrm>
            <a:off x="-1078547" y="334218"/>
            <a:ext cx="9829800" cy="6283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/>
              <a:t>TEMPO DE DURAÇÃO DO QUESTIONÁRIO</a:t>
            </a:r>
            <a:endParaRPr sz="4000"/>
          </a:p>
        </p:txBody>
      </p:sp>
      <p:sp>
        <p:nvSpPr>
          <p:cNvPr id="503" name="Google Shape;503;p41"/>
          <p:cNvSpPr txBox="1"/>
          <p:nvPr/>
        </p:nvSpPr>
        <p:spPr>
          <a:xfrm>
            <a:off x="7199" y="1412317"/>
            <a:ext cx="8963711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3000">
            <a:spAutoFit/>
          </a:bodyPr>
          <a:lstStyle/>
          <a:p>
            <a:pPr indent="0" lvl="0" marL="12700" marR="5080" rtl="0" algn="ctr">
              <a:lnSpc>
                <a:spcPct val="15555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1800">
                <a:solidFill>
                  <a:schemeClr val="accent6"/>
                </a:solidFill>
                <a:latin typeface="Tahoma"/>
                <a:ea typeface="Tahoma"/>
                <a:cs typeface="Tahoma"/>
                <a:sym typeface="Tahoma"/>
              </a:rPr>
              <a:t>Taxa de recusa aumenta com a duração da  questionário*</a:t>
            </a:r>
            <a:endParaRPr i="1" sz="1800">
              <a:solidFill>
                <a:schemeClr val="accent6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504" name="Google Shape;504;p41"/>
          <p:cNvSpPr txBox="1"/>
          <p:nvPr/>
        </p:nvSpPr>
        <p:spPr>
          <a:xfrm>
            <a:off x="6886040" y="6553200"/>
            <a:ext cx="4839335" cy="1513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Verdana"/>
                <a:ea typeface="Verdana"/>
                <a:cs typeface="Verdana"/>
                <a:sym typeface="Verdana"/>
              </a:rPr>
              <a:t>Fonte:  Pesquisa de Marketing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505" name="Google Shape;505;p41"/>
          <p:cNvGrpSpPr/>
          <p:nvPr/>
        </p:nvGrpSpPr>
        <p:grpSpPr>
          <a:xfrm>
            <a:off x="1454687" y="2064385"/>
            <a:ext cx="4696580" cy="2876223"/>
            <a:chOff x="1303059" y="2218087"/>
            <a:chExt cx="4696580" cy="2876223"/>
          </a:xfrm>
        </p:grpSpPr>
        <p:sp>
          <p:nvSpPr>
            <p:cNvPr id="506" name="Google Shape;506;p41"/>
            <p:cNvSpPr/>
            <p:nvPr/>
          </p:nvSpPr>
          <p:spPr>
            <a:xfrm>
              <a:off x="1369854" y="4977348"/>
              <a:ext cx="4629785" cy="116839"/>
            </a:xfrm>
            <a:custGeom>
              <a:rect b="b" l="l" r="r" t="t"/>
              <a:pathLst>
                <a:path extrusionOk="0" h="116839" w="4629785">
                  <a:moveTo>
                    <a:pt x="4629357" y="0"/>
                  </a:moveTo>
                  <a:lnTo>
                    <a:pt x="200831" y="0"/>
                  </a:lnTo>
                  <a:lnTo>
                    <a:pt x="0" y="116345"/>
                  </a:lnTo>
                  <a:lnTo>
                    <a:pt x="4428614" y="116345"/>
                  </a:lnTo>
                  <a:lnTo>
                    <a:pt x="4629357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07" name="Google Shape;507;p41"/>
            <p:cNvSpPr/>
            <p:nvPr/>
          </p:nvSpPr>
          <p:spPr>
            <a:xfrm>
              <a:off x="1369854" y="4977348"/>
              <a:ext cx="4629785" cy="116839"/>
            </a:xfrm>
            <a:custGeom>
              <a:rect b="b" l="l" r="r" t="t"/>
              <a:pathLst>
                <a:path extrusionOk="0" h="116839" w="4629785">
                  <a:moveTo>
                    <a:pt x="0" y="116345"/>
                  </a:moveTo>
                  <a:lnTo>
                    <a:pt x="200831" y="0"/>
                  </a:lnTo>
                  <a:lnTo>
                    <a:pt x="4629356" y="0"/>
                  </a:lnTo>
                </a:path>
              </a:pathLst>
            </a:custGeom>
            <a:noFill/>
            <a:ln cap="flat" cmpd="sng" w="10525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08" name="Google Shape;508;p41"/>
            <p:cNvSpPr/>
            <p:nvPr/>
          </p:nvSpPr>
          <p:spPr>
            <a:xfrm>
              <a:off x="1369854" y="4977348"/>
              <a:ext cx="4629785" cy="116839"/>
            </a:xfrm>
            <a:custGeom>
              <a:rect b="b" l="l" r="r" t="t"/>
              <a:pathLst>
                <a:path extrusionOk="0" h="116839" w="4629785">
                  <a:moveTo>
                    <a:pt x="4629356" y="0"/>
                  </a:moveTo>
                  <a:lnTo>
                    <a:pt x="4428614" y="116345"/>
                  </a:lnTo>
                  <a:lnTo>
                    <a:pt x="0" y="116345"/>
                  </a:lnTo>
                  <a:lnTo>
                    <a:pt x="200831" y="0"/>
                  </a:lnTo>
                  <a:lnTo>
                    <a:pt x="4629356" y="0"/>
                  </a:lnTo>
                  <a:close/>
                </a:path>
              </a:pathLst>
            </a:custGeom>
            <a:noFill/>
            <a:ln cap="flat" cmpd="sng" w="10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09" name="Google Shape;509;p41"/>
            <p:cNvSpPr/>
            <p:nvPr/>
          </p:nvSpPr>
          <p:spPr>
            <a:xfrm>
              <a:off x="1369854" y="2218087"/>
              <a:ext cx="4629785" cy="2875915"/>
            </a:xfrm>
            <a:custGeom>
              <a:rect b="b" l="l" r="r" t="t"/>
              <a:pathLst>
                <a:path extrusionOk="0" h="2875915" w="4629785">
                  <a:moveTo>
                    <a:pt x="0" y="2600735"/>
                  </a:moveTo>
                  <a:lnTo>
                    <a:pt x="200831" y="2484389"/>
                  </a:lnTo>
                  <a:lnTo>
                    <a:pt x="4629356" y="2484389"/>
                  </a:lnTo>
                </a:path>
                <a:path extrusionOk="0" h="2875915" w="4629785">
                  <a:moveTo>
                    <a:pt x="0" y="2325934"/>
                  </a:moveTo>
                  <a:lnTo>
                    <a:pt x="200831" y="2209517"/>
                  </a:lnTo>
                  <a:lnTo>
                    <a:pt x="4629356" y="2209517"/>
                  </a:lnTo>
                </a:path>
                <a:path extrusionOk="0" h="2875915" w="4629785">
                  <a:moveTo>
                    <a:pt x="0" y="2051062"/>
                  </a:moveTo>
                  <a:lnTo>
                    <a:pt x="200831" y="1934646"/>
                  </a:lnTo>
                  <a:lnTo>
                    <a:pt x="4629356" y="1934646"/>
                  </a:lnTo>
                </a:path>
                <a:path extrusionOk="0" h="2875915" w="4629785">
                  <a:moveTo>
                    <a:pt x="0" y="1776050"/>
                  </a:moveTo>
                  <a:lnTo>
                    <a:pt x="200831" y="1649229"/>
                  </a:lnTo>
                  <a:lnTo>
                    <a:pt x="4629356" y="1649229"/>
                  </a:lnTo>
                </a:path>
                <a:path extrusionOk="0" h="2875915" w="4629785">
                  <a:moveTo>
                    <a:pt x="0" y="1501319"/>
                  </a:moveTo>
                  <a:lnTo>
                    <a:pt x="200831" y="1374358"/>
                  </a:lnTo>
                  <a:lnTo>
                    <a:pt x="4629356" y="1374358"/>
                  </a:lnTo>
                </a:path>
                <a:path extrusionOk="0" h="2875915" w="4629785">
                  <a:moveTo>
                    <a:pt x="0" y="1226307"/>
                  </a:moveTo>
                  <a:lnTo>
                    <a:pt x="200831" y="1099486"/>
                  </a:lnTo>
                  <a:lnTo>
                    <a:pt x="4629356" y="1099486"/>
                  </a:lnTo>
                </a:path>
                <a:path extrusionOk="0" h="2875915" w="4629785">
                  <a:moveTo>
                    <a:pt x="0" y="941031"/>
                  </a:moveTo>
                  <a:lnTo>
                    <a:pt x="200831" y="824614"/>
                  </a:lnTo>
                  <a:lnTo>
                    <a:pt x="4629356" y="824614"/>
                  </a:lnTo>
                </a:path>
                <a:path extrusionOk="0" h="2875915" w="4629785">
                  <a:moveTo>
                    <a:pt x="0" y="666018"/>
                  </a:moveTo>
                  <a:lnTo>
                    <a:pt x="200831" y="549743"/>
                  </a:lnTo>
                  <a:lnTo>
                    <a:pt x="4629356" y="549743"/>
                  </a:lnTo>
                </a:path>
                <a:path extrusionOk="0" h="2875915" w="4629785">
                  <a:moveTo>
                    <a:pt x="0" y="391147"/>
                  </a:moveTo>
                  <a:lnTo>
                    <a:pt x="200831" y="274871"/>
                  </a:lnTo>
                  <a:lnTo>
                    <a:pt x="4629356" y="274871"/>
                  </a:lnTo>
                </a:path>
                <a:path extrusionOk="0" h="2875915" w="4629785">
                  <a:moveTo>
                    <a:pt x="0" y="116416"/>
                  </a:moveTo>
                  <a:lnTo>
                    <a:pt x="200831" y="0"/>
                  </a:lnTo>
                  <a:lnTo>
                    <a:pt x="4629356" y="0"/>
                  </a:lnTo>
                </a:path>
                <a:path extrusionOk="0" h="2875915" w="4629785">
                  <a:moveTo>
                    <a:pt x="0" y="2875607"/>
                  </a:moveTo>
                  <a:lnTo>
                    <a:pt x="0" y="116416"/>
                  </a:lnTo>
                  <a:lnTo>
                    <a:pt x="200831" y="0"/>
                  </a:lnTo>
                  <a:lnTo>
                    <a:pt x="200831" y="2759261"/>
                  </a:lnTo>
                  <a:lnTo>
                    <a:pt x="0" y="2875607"/>
                  </a:lnTo>
                </a:path>
                <a:path extrusionOk="0" h="2875915" w="4629785">
                  <a:moveTo>
                    <a:pt x="200831" y="2759261"/>
                  </a:moveTo>
                  <a:lnTo>
                    <a:pt x="4629445" y="2759261"/>
                  </a:lnTo>
                  <a:lnTo>
                    <a:pt x="4629445" y="0"/>
                  </a:lnTo>
                  <a:lnTo>
                    <a:pt x="200831" y="0"/>
                  </a:lnTo>
                  <a:lnTo>
                    <a:pt x="200831" y="2759261"/>
                  </a:lnTo>
                </a:path>
              </a:pathLst>
            </a:custGeom>
            <a:noFill/>
            <a:ln cap="flat" cmpd="sng" w="1195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510" name="Google Shape;510;p4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403311" y="3814873"/>
              <a:ext cx="200563" cy="127600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1" name="Google Shape;511;p41"/>
            <p:cNvSpPr/>
            <p:nvPr/>
          </p:nvSpPr>
          <p:spPr>
            <a:xfrm>
              <a:off x="2400282" y="3814592"/>
              <a:ext cx="200660" cy="1279525"/>
            </a:xfrm>
            <a:custGeom>
              <a:rect b="b" l="l" r="r" t="t"/>
              <a:pathLst>
                <a:path extrusionOk="0" h="1279525" w="200660">
                  <a:moveTo>
                    <a:pt x="0" y="1279102"/>
                  </a:moveTo>
                  <a:lnTo>
                    <a:pt x="0" y="126820"/>
                  </a:lnTo>
                  <a:lnTo>
                    <a:pt x="200385" y="0"/>
                  </a:lnTo>
                  <a:lnTo>
                    <a:pt x="200385" y="1162756"/>
                  </a:lnTo>
                  <a:lnTo>
                    <a:pt x="0" y="1279102"/>
                  </a:lnTo>
                  <a:close/>
                </a:path>
              </a:pathLst>
            </a:custGeom>
            <a:noFill/>
            <a:ln cap="flat" cmpd="sng" w="132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512" name="Google Shape;512;p4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815602" y="3941483"/>
              <a:ext cx="587798" cy="11493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3" name="Google Shape;513;p41"/>
            <p:cNvSpPr/>
            <p:nvPr/>
          </p:nvSpPr>
          <p:spPr>
            <a:xfrm>
              <a:off x="1811593" y="3941483"/>
              <a:ext cx="589280" cy="1152525"/>
            </a:xfrm>
            <a:custGeom>
              <a:rect b="b" l="l" r="r" t="t"/>
              <a:pathLst>
                <a:path extrusionOk="0" h="1152525" w="589280">
                  <a:moveTo>
                    <a:pt x="0" y="1152211"/>
                  </a:moveTo>
                  <a:lnTo>
                    <a:pt x="588688" y="1152211"/>
                  </a:lnTo>
                  <a:lnTo>
                    <a:pt x="588688" y="0"/>
                  </a:lnTo>
                  <a:lnTo>
                    <a:pt x="0" y="0"/>
                  </a:lnTo>
                  <a:lnTo>
                    <a:pt x="0" y="1152211"/>
                  </a:lnTo>
                  <a:close/>
                </a:path>
              </a:pathLst>
            </a:custGeom>
            <a:noFill/>
            <a:ln cap="flat" cmpd="sng" w="127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514" name="Google Shape;514;p4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815602" y="3814873"/>
              <a:ext cx="788272" cy="1265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5" name="Google Shape;515;p41"/>
            <p:cNvSpPr/>
            <p:nvPr/>
          </p:nvSpPr>
          <p:spPr>
            <a:xfrm>
              <a:off x="1811593" y="3814592"/>
              <a:ext cx="789305" cy="127000"/>
            </a:xfrm>
            <a:custGeom>
              <a:rect b="b" l="l" r="r" t="t"/>
              <a:pathLst>
                <a:path extrusionOk="0" h="127000" w="789305">
                  <a:moveTo>
                    <a:pt x="588688" y="126820"/>
                  </a:moveTo>
                  <a:lnTo>
                    <a:pt x="789074" y="0"/>
                  </a:lnTo>
                  <a:lnTo>
                    <a:pt x="200385" y="0"/>
                  </a:lnTo>
                  <a:lnTo>
                    <a:pt x="0" y="126820"/>
                  </a:lnTo>
                  <a:lnTo>
                    <a:pt x="588688" y="126820"/>
                  </a:lnTo>
                  <a:close/>
                </a:path>
              </a:pathLst>
            </a:custGeom>
            <a:noFill/>
            <a:ln cap="flat" cmpd="sng" w="106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516" name="Google Shape;516;p4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886344" y="2718198"/>
              <a:ext cx="200384" cy="2372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7" name="Google Shape;517;p41"/>
            <p:cNvSpPr/>
            <p:nvPr/>
          </p:nvSpPr>
          <p:spPr>
            <a:xfrm>
              <a:off x="3885452" y="2714683"/>
              <a:ext cx="200660" cy="2379345"/>
            </a:xfrm>
            <a:custGeom>
              <a:rect b="b" l="l" r="r" t="t"/>
              <a:pathLst>
                <a:path extrusionOk="0" h="2379345" w="200660">
                  <a:moveTo>
                    <a:pt x="0" y="2379010"/>
                  </a:moveTo>
                  <a:lnTo>
                    <a:pt x="0" y="116416"/>
                  </a:lnTo>
                  <a:lnTo>
                    <a:pt x="200385" y="0"/>
                  </a:lnTo>
                  <a:lnTo>
                    <a:pt x="200385" y="2262664"/>
                  </a:lnTo>
                  <a:lnTo>
                    <a:pt x="0" y="2379010"/>
                  </a:lnTo>
                  <a:close/>
                </a:path>
              </a:pathLst>
            </a:custGeom>
            <a:noFill/>
            <a:ln cap="flat" cmpd="sng" w="133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518" name="Google Shape;518;p4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3285186" y="2834264"/>
              <a:ext cx="601157" cy="225661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9" name="Google Shape;519;p41"/>
            <p:cNvSpPr/>
            <p:nvPr/>
          </p:nvSpPr>
          <p:spPr>
            <a:xfrm>
              <a:off x="3283405" y="2831170"/>
              <a:ext cx="602615" cy="2263140"/>
            </a:xfrm>
            <a:custGeom>
              <a:rect b="b" l="l" r="r" t="t"/>
              <a:pathLst>
                <a:path extrusionOk="0" h="2263140" w="602614">
                  <a:moveTo>
                    <a:pt x="0" y="2262523"/>
                  </a:moveTo>
                  <a:lnTo>
                    <a:pt x="602047" y="2262523"/>
                  </a:lnTo>
                  <a:lnTo>
                    <a:pt x="602047" y="0"/>
                  </a:lnTo>
                  <a:lnTo>
                    <a:pt x="0" y="0"/>
                  </a:lnTo>
                  <a:lnTo>
                    <a:pt x="0" y="2262523"/>
                  </a:lnTo>
                  <a:close/>
                </a:path>
              </a:pathLst>
            </a:custGeom>
            <a:noFill/>
            <a:ln cap="flat" cmpd="sng" w="131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520" name="Google Shape;520;p4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3285186" y="2718198"/>
              <a:ext cx="801542" cy="11599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1" name="Google Shape;521;p41"/>
            <p:cNvSpPr/>
            <p:nvPr/>
          </p:nvSpPr>
          <p:spPr>
            <a:xfrm>
              <a:off x="3283405" y="2714683"/>
              <a:ext cx="802640" cy="116839"/>
            </a:xfrm>
            <a:custGeom>
              <a:rect b="b" l="l" r="r" t="t"/>
              <a:pathLst>
                <a:path extrusionOk="0" h="116839" w="802639">
                  <a:moveTo>
                    <a:pt x="602047" y="116416"/>
                  </a:moveTo>
                  <a:lnTo>
                    <a:pt x="802433" y="0"/>
                  </a:lnTo>
                  <a:lnTo>
                    <a:pt x="200385" y="0"/>
                  </a:lnTo>
                  <a:lnTo>
                    <a:pt x="0" y="116416"/>
                  </a:lnTo>
                  <a:lnTo>
                    <a:pt x="602047" y="116416"/>
                  </a:lnTo>
                  <a:close/>
                </a:path>
              </a:pathLst>
            </a:custGeom>
            <a:noFill/>
            <a:ln cap="flat" cmpd="sng" w="106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522" name="Google Shape;522;p4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5355840" y="2380759"/>
              <a:ext cx="200385" cy="271012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3" name="Google Shape;523;p41"/>
            <p:cNvSpPr/>
            <p:nvPr/>
          </p:nvSpPr>
          <p:spPr>
            <a:xfrm>
              <a:off x="5357086" y="2376683"/>
              <a:ext cx="200660" cy="2717165"/>
            </a:xfrm>
            <a:custGeom>
              <a:rect b="b" l="l" r="r" t="t"/>
              <a:pathLst>
                <a:path extrusionOk="0" h="2717165" w="200660">
                  <a:moveTo>
                    <a:pt x="0" y="2717011"/>
                  </a:moveTo>
                  <a:lnTo>
                    <a:pt x="0" y="126820"/>
                  </a:lnTo>
                  <a:lnTo>
                    <a:pt x="200385" y="0"/>
                  </a:lnTo>
                  <a:lnTo>
                    <a:pt x="200385" y="2600665"/>
                  </a:lnTo>
                  <a:lnTo>
                    <a:pt x="0" y="2717011"/>
                  </a:lnTo>
                  <a:close/>
                </a:path>
              </a:pathLst>
            </a:custGeom>
            <a:noFill/>
            <a:ln cap="flat" cmpd="sng" w="133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524" name="Google Shape;524;p4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768042" y="2507369"/>
              <a:ext cx="587798" cy="2583512"/>
            </a:xfrm>
            <a:prstGeom prst="rect">
              <a:avLst/>
            </a:prstGeom>
            <a:noFill/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</p:pic>
        <p:sp>
          <p:nvSpPr>
            <p:cNvPr id="525" name="Google Shape;525;p41"/>
            <p:cNvSpPr/>
            <p:nvPr/>
          </p:nvSpPr>
          <p:spPr>
            <a:xfrm>
              <a:off x="4768397" y="2503574"/>
              <a:ext cx="589280" cy="2590165"/>
            </a:xfrm>
            <a:custGeom>
              <a:rect b="b" l="l" r="r" t="t"/>
              <a:pathLst>
                <a:path extrusionOk="0" h="2590165" w="589279">
                  <a:moveTo>
                    <a:pt x="0" y="2590120"/>
                  </a:moveTo>
                  <a:lnTo>
                    <a:pt x="588688" y="2590120"/>
                  </a:lnTo>
                  <a:lnTo>
                    <a:pt x="588688" y="0"/>
                  </a:lnTo>
                  <a:lnTo>
                    <a:pt x="0" y="0"/>
                  </a:lnTo>
                  <a:lnTo>
                    <a:pt x="0" y="2590120"/>
                  </a:lnTo>
                  <a:close/>
                </a:path>
              </a:pathLst>
            </a:custGeom>
            <a:noFill/>
            <a:ln cap="flat" cmpd="sng" w="132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526" name="Google Shape;526;p4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4768042" y="2380759"/>
              <a:ext cx="788183" cy="1265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7" name="Google Shape;527;p41"/>
            <p:cNvSpPr/>
            <p:nvPr/>
          </p:nvSpPr>
          <p:spPr>
            <a:xfrm>
              <a:off x="4768397" y="2376683"/>
              <a:ext cx="789305" cy="127000"/>
            </a:xfrm>
            <a:custGeom>
              <a:rect b="b" l="l" r="r" t="t"/>
              <a:pathLst>
                <a:path extrusionOk="0" h="127000" w="789304">
                  <a:moveTo>
                    <a:pt x="588688" y="126820"/>
                  </a:moveTo>
                  <a:lnTo>
                    <a:pt x="789074" y="0"/>
                  </a:lnTo>
                  <a:lnTo>
                    <a:pt x="200385" y="0"/>
                  </a:lnTo>
                  <a:lnTo>
                    <a:pt x="0" y="126820"/>
                  </a:lnTo>
                  <a:lnTo>
                    <a:pt x="588688" y="126820"/>
                  </a:lnTo>
                  <a:close/>
                </a:path>
              </a:pathLst>
            </a:custGeom>
            <a:noFill/>
            <a:ln cap="flat" cmpd="sng" w="106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28" name="Google Shape;528;p41"/>
            <p:cNvSpPr/>
            <p:nvPr/>
          </p:nvSpPr>
          <p:spPr>
            <a:xfrm>
              <a:off x="1303059" y="2334503"/>
              <a:ext cx="67310" cy="2759710"/>
            </a:xfrm>
            <a:custGeom>
              <a:rect b="b" l="l" r="r" t="t"/>
              <a:pathLst>
                <a:path extrusionOk="0" h="2759710" w="67309">
                  <a:moveTo>
                    <a:pt x="66795" y="2759190"/>
                  </a:moveTo>
                  <a:lnTo>
                    <a:pt x="66795" y="0"/>
                  </a:lnTo>
                </a:path>
                <a:path extrusionOk="0" h="2759710" w="67309">
                  <a:moveTo>
                    <a:pt x="66795" y="2759190"/>
                  </a:moveTo>
                  <a:lnTo>
                    <a:pt x="0" y="2759190"/>
                  </a:lnTo>
                </a:path>
                <a:path extrusionOk="0" h="2759710" w="67309">
                  <a:moveTo>
                    <a:pt x="66795" y="2484319"/>
                  </a:moveTo>
                  <a:lnTo>
                    <a:pt x="0" y="2484319"/>
                  </a:lnTo>
                </a:path>
                <a:path extrusionOk="0" h="2759710" w="67309">
                  <a:moveTo>
                    <a:pt x="66795" y="2209517"/>
                  </a:moveTo>
                  <a:lnTo>
                    <a:pt x="0" y="2209517"/>
                  </a:lnTo>
                </a:path>
                <a:path extrusionOk="0" h="2759710" w="67309">
                  <a:moveTo>
                    <a:pt x="66795" y="1934646"/>
                  </a:moveTo>
                  <a:lnTo>
                    <a:pt x="0" y="1934646"/>
                  </a:lnTo>
                </a:path>
                <a:path extrusionOk="0" h="2759710" w="67309">
                  <a:moveTo>
                    <a:pt x="66795" y="1659634"/>
                  </a:moveTo>
                  <a:lnTo>
                    <a:pt x="0" y="1659634"/>
                  </a:lnTo>
                </a:path>
                <a:path extrusionOk="0" h="2759710" w="67309">
                  <a:moveTo>
                    <a:pt x="66795" y="1384903"/>
                  </a:moveTo>
                  <a:lnTo>
                    <a:pt x="0" y="1384903"/>
                  </a:lnTo>
                </a:path>
                <a:path extrusionOk="0" h="2759710" w="67309">
                  <a:moveTo>
                    <a:pt x="66795" y="1109890"/>
                  </a:moveTo>
                  <a:lnTo>
                    <a:pt x="0" y="1109890"/>
                  </a:lnTo>
                </a:path>
                <a:path extrusionOk="0" h="2759710" w="67309">
                  <a:moveTo>
                    <a:pt x="66795" y="824614"/>
                  </a:moveTo>
                  <a:lnTo>
                    <a:pt x="0" y="824614"/>
                  </a:lnTo>
                </a:path>
                <a:path extrusionOk="0" h="2759710" w="67309">
                  <a:moveTo>
                    <a:pt x="66795" y="549602"/>
                  </a:moveTo>
                  <a:lnTo>
                    <a:pt x="0" y="549602"/>
                  </a:lnTo>
                </a:path>
                <a:path extrusionOk="0" h="2759710" w="67309">
                  <a:moveTo>
                    <a:pt x="66795" y="274731"/>
                  </a:moveTo>
                  <a:lnTo>
                    <a:pt x="0" y="274731"/>
                  </a:lnTo>
                </a:path>
                <a:path extrusionOk="0" h="2759710" w="67309">
                  <a:moveTo>
                    <a:pt x="66795" y="0"/>
                  </a:moveTo>
                  <a:lnTo>
                    <a:pt x="0" y="0"/>
                  </a:lnTo>
                </a:path>
              </a:pathLst>
            </a:custGeom>
            <a:noFill/>
            <a:ln cap="flat" cmpd="sng" w="1195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529" name="Google Shape;529;p41"/>
          <p:cNvSpPr txBox="1"/>
          <p:nvPr/>
        </p:nvSpPr>
        <p:spPr>
          <a:xfrm>
            <a:off x="755106" y="2162926"/>
            <a:ext cx="511175" cy="30772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600">
            <a:spAutoFit/>
          </a:bodyPr>
          <a:lstStyle/>
          <a:p>
            <a:pPr indent="0" lvl="0" marL="12700" rtl="0" algn="l">
              <a:lnSpc>
                <a:spcPct val="1168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50%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1394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45%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1394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40%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163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35%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1605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30%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1394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25%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1394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20%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1394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15%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1394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10%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146685" rtl="0" algn="l">
              <a:lnSpc>
                <a:spcPct val="11394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5%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146685" rtl="0" algn="l">
              <a:lnSpc>
                <a:spcPct val="1168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0%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41"/>
          <p:cNvSpPr/>
          <p:nvPr/>
        </p:nvSpPr>
        <p:spPr>
          <a:xfrm>
            <a:off x="1369854" y="5093694"/>
            <a:ext cx="4429125" cy="53340"/>
          </a:xfrm>
          <a:custGeom>
            <a:rect b="b" l="l" r="r" t="t"/>
            <a:pathLst>
              <a:path extrusionOk="0" h="53339" w="4429125">
                <a:moveTo>
                  <a:pt x="0" y="0"/>
                </a:moveTo>
                <a:lnTo>
                  <a:pt x="4428614" y="0"/>
                </a:lnTo>
              </a:path>
              <a:path extrusionOk="0" h="53339" w="4429125">
                <a:moveTo>
                  <a:pt x="0" y="0"/>
                </a:moveTo>
                <a:lnTo>
                  <a:pt x="0" y="53076"/>
                </a:lnTo>
              </a:path>
              <a:path extrusionOk="0" h="53339" w="4429125">
                <a:moveTo>
                  <a:pt x="1471811" y="0"/>
                </a:moveTo>
                <a:lnTo>
                  <a:pt x="1471811" y="53076"/>
                </a:lnTo>
              </a:path>
              <a:path extrusionOk="0" h="53339" w="4429125">
                <a:moveTo>
                  <a:pt x="2956803" y="0"/>
                </a:moveTo>
                <a:lnTo>
                  <a:pt x="2956803" y="53076"/>
                </a:lnTo>
              </a:path>
              <a:path extrusionOk="0" h="53339" w="4429125">
                <a:moveTo>
                  <a:pt x="4428614" y="0"/>
                </a:moveTo>
                <a:lnTo>
                  <a:pt x="4428614" y="53076"/>
                </a:lnTo>
              </a:path>
            </a:pathLst>
          </a:custGeom>
          <a:noFill/>
          <a:ln cap="flat" cmpd="sng" w="119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531" name="Google Shape;531;p41"/>
          <p:cNvSpPr txBox="1"/>
          <p:nvPr/>
        </p:nvSpPr>
        <p:spPr>
          <a:xfrm>
            <a:off x="1504549" y="5186795"/>
            <a:ext cx="1219200" cy="3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6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Até 5 min.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p41"/>
          <p:cNvSpPr txBox="1"/>
          <p:nvPr/>
        </p:nvSpPr>
        <p:spPr>
          <a:xfrm>
            <a:off x="3029707" y="5186795"/>
            <a:ext cx="1098550" cy="3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6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6-12 min.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41"/>
          <p:cNvSpPr txBox="1"/>
          <p:nvPr/>
        </p:nvSpPr>
        <p:spPr>
          <a:xfrm>
            <a:off x="4461442" y="5186795"/>
            <a:ext cx="2015558" cy="3065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250">
            <a:spAutoFit/>
          </a:bodyPr>
          <a:lstStyle/>
          <a:p>
            <a:pPr indent="-307975" lvl="0" marL="320040" marR="5080" rtl="0" algn="l">
              <a:lnSpc>
                <a:spcPct val="102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15 min ou  mais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4" name="Google Shape;534;p41"/>
          <p:cNvGrpSpPr/>
          <p:nvPr/>
        </p:nvGrpSpPr>
        <p:grpSpPr>
          <a:xfrm>
            <a:off x="6211950" y="4305082"/>
            <a:ext cx="190352" cy="148660"/>
            <a:chOff x="6611590" y="3951957"/>
            <a:chExt cx="190352" cy="148660"/>
          </a:xfrm>
        </p:grpSpPr>
        <p:pic>
          <p:nvPicPr>
            <p:cNvPr id="535" name="Google Shape;535;p41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6611590" y="3951957"/>
              <a:ext cx="187026" cy="1476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6" name="Google Shape;536;p41"/>
            <p:cNvSpPr/>
            <p:nvPr/>
          </p:nvSpPr>
          <p:spPr>
            <a:xfrm>
              <a:off x="6614617" y="3952027"/>
              <a:ext cx="187325" cy="148590"/>
            </a:xfrm>
            <a:custGeom>
              <a:rect b="b" l="l" r="r" t="t"/>
              <a:pathLst>
                <a:path extrusionOk="0" h="148589" w="187325">
                  <a:moveTo>
                    <a:pt x="0" y="147980"/>
                  </a:moveTo>
                  <a:lnTo>
                    <a:pt x="187026" y="147980"/>
                  </a:lnTo>
                  <a:lnTo>
                    <a:pt x="187026" y="0"/>
                  </a:lnTo>
                  <a:lnTo>
                    <a:pt x="0" y="0"/>
                  </a:lnTo>
                  <a:lnTo>
                    <a:pt x="0" y="147980"/>
                  </a:lnTo>
                  <a:close/>
                </a:path>
              </a:pathLst>
            </a:custGeom>
            <a:noFill/>
            <a:ln cap="flat" cmpd="sng" w="116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537" name="Google Shape;537;p41"/>
          <p:cNvSpPr txBox="1"/>
          <p:nvPr/>
        </p:nvSpPr>
        <p:spPr>
          <a:xfrm>
            <a:off x="6476471" y="4203730"/>
            <a:ext cx="1917700" cy="3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6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900">
                <a:latin typeface="Arial"/>
                <a:ea typeface="Arial"/>
                <a:cs typeface="Arial"/>
                <a:sym typeface="Arial"/>
              </a:rPr>
              <a:t>Taxa de Recusa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42"/>
          <p:cNvSpPr txBox="1"/>
          <p:nvPr/>
        </p:nvSpPr>
        <p:spPr>
          <a:xfrm>
            <a:off x="3352800" y="1828800"/>
            <a:ext cx="7120457" cy="31260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927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ANALISE </a:t>
            </a:r>
            <a:endParaRPr/>
          </a:p>
          <a:p>
            <a:pPr indent="0" lvl="0" marL="0" rtl="0" algn="ctr">
              <a:lnSpc>
                <a:spcPct val="1927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DOS </a:t>
            </a:r>
            <a:endParaRPr/>
          </a:p>
          <a:p>
            <a:pPr indent="0" lvl="0" marL="0" rtl="0" algn="ctr">
              <a:lnSpc>
                <a:spcPct val="1927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DADOS</a:t>
            </a:r>
            <a:endParaRPr b="1" sz="44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43"/>
          <p:cNvSpPr txBox="1"/>
          <p:nvPr>
            <p:ph type="title"/>
          </p:nvPr>
        </p:nvSpPr>
        <p:spPr>
          <a:xfrm>
            <a:off x="2365299" y="762000"/>
            <a:ext cx="4714875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ANÁLISE DE DADOS</a:t>
            </a:r>
            <a:endParaRPr/>
          </a:p>
        </p:txBody>
      </p:sp>
      <p:sp>
        <p:nvSpPr>
          <p:cNvPr id="548" name="Google Shape;548;p43"/>
          <p:cNvSpPr txBox="1"/>
          <p:nvPr/>
        </p:nvSpPr>
        <p:spPr>
          <a:xfrm>
            <a:off x="410133" y="2500658"/>
            <a:ext cx="8625205" cy="15041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5080" rtl="0" algn="ctr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Envolve a descrição dos procedimentos a serem  adotados tanto para análise quantitativa (</a:t>
            </a:r>
            <a:r>
              <a:rPr b="1" lang="pt-BR" sz="24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ex: análises  estatísticas</a:t>
            </a: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quanto qualitativa (</a:t>
            </a:r>
            <a:r>
              <a:rPr b="1" lang="pt-BR" sz="24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ex: análise de conteúdo, análise de discurso</a:t>
            </a: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).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43"/>
          <p:cNvSpPr txBox="1"/>
          <p:nvPr/>
        </p:nvSpPr>
        <p:spPr>
          <a:xfrm>
            <a:off x="7903133" y="6553200"/>
            <a:ext cx="113220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Verdana"/>
                <a:ea typeface="Verdana"/>
                <a:cs typeface="Verdana"/>
                <a:sym typeface="Verdana"/>
              </a:rPr>
              <a:t>Fonte: Gil (2002)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44"/>
          <p:cNvSpPr txBox="1"/>
          <p:nvPr>
            <p:ph type="title"/>
          </p:nvPr>
        </p:nvSpPr>
        <p:spPr>
          <a:xfrm>
            <a:off x="1089730" y="548732"/>
            <a:ext cx="8719651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ESTATÍSTICAS UNIVARIADAS</a:t>
            </a:r>
            <a:endParaRPr/>
          </a:p>
        </p:txBody>
      </p:sp>
      <p:grpSp>
        <p:nvGrpSpPr>
          <p:cNvPr id="555" name="Google Shape;555;p44"/>
          <p:cNvGrpSpPr/>
          <p:nvPr/>
        </p:nvGrpSpPr>
        <p:grpSpPr>
          <a:xfrm>
            <a:off x="1315568" y="1900386"/>
            <a:ext cx="6440127" cy="4552344"/>
            <a:chOff x="1315568" y="1900386"/>
            <a:chExt cx="6440127" cy="4552344"/>
          </a:xfrm>
        </p:grpSpPr>
        <p:sp>
          <p:nvSpPr>
            <p:cNvPr id="556" name="Google Shape;556;p44"/>
            <p:cNvSpPr/>
            <p:nvPr/>
          </p:nvSpPr>
          <p:spPr>
            <a:xfrm>
              <a:off x="7602025" y="4176255"/>
              <a:ext cx="153670" cy="1654175"/>
            </a:xfrm>
            <a:custGeom>
              <a:rect b="b" l="l" r="r" t="t"/>
              <a:pathLst>
                <a:path extrusionOk="0" h="1654175" w="153670">
                  <a:moveTo>
                    <a:pt x="153379" y="1653999"/>
                  </a:moveTo>
                  <a:lnTo>
                    <a:pt x="0" y="1653999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57" name="Google Shape;557;p44"/>
            <p:cNvSpPr/>
            <p:nvPr/>
          </p:nvSpPr>
          <p:spPr>
            <a:xfrm>
              <a:off x="7602025" y="4176254"/>
              <a:ext cx="153670" cy="1033780"/>
            </a:xfrm>
            <a:custGeom>
              <a:rect b="b" l="l" r="r" t="t"/>
              <a:pathLst>
                <a:path extrusionOk="0" h="1033779" w="153670">
                  <a:moveTo>
                    <a:pt x="153379" y="1033569"/>
                  </a:moveTo>
                  <a:lnTo>
                    <a:pt x="0" y="1033569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58" name="Google Shape;558;p44"/>
            <p:cNvSpPr/>
            <p:nvPr/>
          </p:nvSpPr>
          <p:spPr>
            <a:xfrm>
              <a:off x="7602025" y="4176255"/>
              <a:ext cx="153670" cy="414655"/>
            </a:xfrm>
            <a:custGeom>
              <a:rect b="b" l="l" r="r" t="t"/>
              <a:pathLst>
                <a:path extrusionOk="0" h="414654" w="153670">
                  <a:moveTo>
                    <a:pt x="153379" y="414579"/>
                  </a:moveTo>
                  <a:lnTo>
                    <a:pt x="0" y="414579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59" name="Google Shape;559;p44"/>
            <p:cNvSpPr/>
            <p:nvPr/>
          </p:nvSpPr>
          <p:spPr>
            <a:xfrm>
              <a:off x="6377114" y="4176255"/>
              <a:ext cx="150495" cy="2276475"/>
            </a:xfrm>
            <a:custGeom>
              <a:rect b="b" l="l" r="r" t="t"/>
              <a:pathLst>
                <a:path extrusionOk="0" h="2276475" w="150495">
                  <a:moveTo>
                    <a:pt x="150185" y="2275868"/>
                  </a:moveTo>
                  <a:lnTo>
                    <a:pt x="0" y="2275868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60" name="Google Shape;560;p44"/>
            <p:cNvSpPr/>
            <p:nvPr/>
          </p:nvSpPr>
          <p:spPr>
            <a:xfrm>
              <a:off x="6377114" y="4176255"/>
              <a:ext cx="150495" cy="1654175"/>
            </a:xfrm>
            <a:custGeom>
              <a:rect b="b" l="l" r="r" t="t"/>
              <a:pathLst>
                <a:path extrusionOk="0" h="1654175" w="150495">
                  <a:moveTo>
                    <a:pt x="150185" y="1653999"/>
                  </a:moveTo>
                  <a:lnTo>
                    <a:pt x="0" y="1653999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61" name="Google Shape;561;p44"/>
            <p:cNvSpPr/>
            <p:nvPr/>
          </p:nvSpPr>
          <p:spPr>
            <a:xfrm>
              <a:off x="6377114" y="4176254"/>
              <a:ext cx="150495" cy="1033780"/>
            </a:xfrm>
            <a:custGeom>
              <a:rect b="b" l="l" r="r" t="t"/>
              <a:pathLst>
                <a:path extrusionOk="0" h="1033779" w="150495">
                  <a:moveTo>
                    <a:pt x="150185" y="1033569"/>
                  </a:moveTo>
                  <a:lnTo>
                    <a:pt x="0" y="1033569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62" name="Google Shape;562;p44"/>
            <p:cNvSpPr/>
            <p:nvPr/>
          </p:nvSpPr>
          <p:spPr>
            <a:xfrm>
              <a:off x="6377114" y="4176255"/>
              <a:ext cx="150495" cy="414655"/>
            </a:xfrm>
            <a:custGeom>
              <a:rect b="b" l="l" r="r" t="t"/>
              <a:pathLst>
                <a:path extrusionOk="0" h="414654" w="150495">
                  <a:moveTo>
                    <a:pt x="150185" y="414579"/>
                  </a:moveTo>
                  <a:lnTo>
                    <a:pt x="0" y="414579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63" name="Google Shape;563;p44"/>
            <p:cNvSpPr/>
            <p:nvPr/>
          </p:nvSpPr>
          <p:spPr>
            <a:xfrm>
              <a:off x="7296330" y="3555825"/>
              <a:ext cx="306070" cy="206375"/>
            </a:xfrm>
            <a:custGeom>
              <a:rect b="b" l="l" r="r" t="t"/>
              <a:pathLst>
                <a:path extrusionOk="0" h="206375" w="306070">
                  <a:moveTo>
                    <a:pt x="305695" y="205849"/>
                  </a:moveTo>
                  <a:lnTo>
                    <a:pt x="305695" y="102924"/>
                  </a:lnTo>
                  <a:lnTo>
                    <a:pt x="0" y="102924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64" name="Google Shape;564;p44"/>
            <p:cNvSpPr/>
            <p:nvPr/>
          </p:nvSpPr>
          <p:spPr>
            <a:xfrm>
              <a:off x="6377114" y="3555826"/>
              <a:ext cx="919480" cy="206375"/>
            </a:xfrm>
            <a:custGeom>
              <a:rect b="b" l="l" r="r" t="t"/>
              <a:pathLst>
                <a:path extrusionOk="0" h="206375" w="919479">
                  <a:moveTo>
                    <a:pt x="0" y="205849"/>
                  </a:moveTo>
                  <a:lnTo>
                    <a:pt x="0" y="102924"/>
                  </a:lnTo>
                  <a:lnTo>
                    <a:pt x="919215" y="102924"/>
                  </a:lnTo>
                  <a:lnTo>
                    <a:pt x="919215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65" name="Google Shape;565;p44"/>
            <p:cNvSpPr/>
            <p:nvPr/>
          </p:nvSpPr>
          <p:spPr>
            <a:xfrm>
              <a:off x="5609147" y="3555825"/>
              <a:ext cx="153670" cy="2896870"/>
            </a:xfrm>
            <a:custGeom>
              <a:rect b="b" l="l" r="r" t="t"/>
              <a:pathLst>
                <a:path extrusionOk="0" h="2896870" w="153670">
                  <a:moveTo>
                    <a:pt x="0" y="2896298"/>
                  </a:moveTo>
                  <a:lnTo>
                    <a:pt x="153379" y="2896298"/>
                  </a:lnTo>
                  <a:lnTo>
                    <a:pt x="153379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66" name="Google Shape;566;p44"/>
            <p:cNvSpPr/>
            <p:nvPr/>
          </p:nvSpPr>
          <p:spPr>
            <a:xfrm>
              <a:off x="5609147" y="3555825"/>
              <a:ext cx="153670" cy="2274570"/>
            </a:xfrm>
            <a:custGeom>
              <a:rect b="b" l="l" r="r" t="t"/>
              <a:pathLst>
                <a:path extrusionOk="0" h="2274570" w="153670">
                  <a:moveTo>
                    <a:pt x="0" y="2274429"/>
                  </a:moveTo>
                  <a:lnTo>
                    <a:pt x="153379" y="2274429"/>
                  </a:lnTo>
                  <a:lnTo>
                    <a:pt x="153379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67" name="Google Shape;567;p44"/>
            <p:cNvSpPr/>
            <p:nvPr/>
          </p:nvSpPr>
          <p:spPr>
            <a:xfrm>
              <a:off x="5609147" y="3555824"/>
              <a:ext cx="153670" cy="1654175"/>
            </a:xfrm>
            <a:custGeom>
              <a:rect b="b" l="l" r="r" t="t"/>
              <a:pathLst>
                <a:path extrusionOk="0" h="1654175" w="153670">
                  <a:moveTo>
                    <a:pt x="0" y="1653999"/>
                  </a:moveTo>
                  <a:lnTo>
                    <a:pt x="153379" y="1653999"/>
                  </a:lnTo>
                  <a:lnTo>
                    <a:pt x="153379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68" name="Google Shape;568;p44"/>
            <p:cNvSpPr/>
            <p:nvPr/>
          </p:nvSpPr>
          <p:spPr>
            <a:xfrm>
              <a:off x="5609147" y="3555825"/>
              <a:ext cx="153670" cy="1035050"/>
            </a:xfrm>
            <a:custGeom>
              <a:rect b="b" l="l" r="r" t="t"/>
              <a:pathLst>
                <a:path extrusionOk="0" h="1035050" w="153670">
                  <a:moveTo>
                    <a:pt x="0" y="1035009"/>
                  </a:moveTo>
                  <a:lnTo>
                    <a:pt x="153379" y="1035009"/>
                  </a:lnTo>
                  <a:lnTo>
                    <a:pt x="153379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69" name="Google Shape;569;p44"/>
            <p:cNvSpPr/>
            <p:nvPr/>
          </p:nvSpPr>
          <p:spPr>
            <a:xfrm>
              <a:off x="5609147" y="3555824"/>
              <a:ext cx="153670" cy="414655"/>
            </a:xfrm>
            <a:custGeom>
              <a:rect b="b" l="l" r="r" t="t"/>
              <a:pathLst>
                <a:path extrusionOk="0" h="414654" w="153670">
                  <a:moveTo>
                    <a:pt x="0" y="414579"/>
                  </a:moveTo>
                  <a:lnTo>
                    <a:pt x="153379" y="414579"/>
                  </a:lnTo>
                  <a:lnTo>
                    <a:pt x="153379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70" name="Google Shape;570;p44"/>
            <p:cNvSpPr/>
            <p:nvPr/>
          </p:nvSpPr>
          <p:spPr>
            <a:xfrm>
              <a:off x="2541545" y="4180574"/>
              <a:ext cx="154940" cy="1036955"/>
            </a:xfrm>
            <a:custGeom>
              <a:rect b="b" l="l" r="r" t="t"/>
              <a:pathLst>
                <a:path extrusionOk="0" h="1036954" w="154939">
                  <a:moveTo>
                    <a:pt x="0" y="1036448"/>
                  </a:moveTo>
                  <a:lnTo>
                    <a:pt x="154444" y="1036448"/>
                  </a:lnTo>
                  <a:lnTo>
                    <a:pt x="154444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71" name="Google Shape;571;p44"/>
            <p:cNvSpPr/>
            <p:nvPr/>
          </p:nvSpPr>
          <p:spPr>
            <a:xfrm>
              <a:off x="2389763" y="2936114"/>
              <a:ext cx="614680" cy="207645"/>
            </a:xfrm>
            <a:custGeom>
              <a:rect b="b" l="l" r="r" t="t"/>
              <a:pathLst>
                <a:path extrusionOk="0" h="207644" w="614680">
                  <a:moveTo>
                    <a:pt x="614585" y="207290"/>
                  </a:moveTo>
                  <a:lnTo>
                    <a:pt x="614585" y="104433"/>
                  </a:lnTo>
                  <a:lnTo>
                    <a:pt x="0" y="104433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72" name="Google Shape;572;p44"/>
            <p:cNvSpPr/>
            <p:nvPr/>
          </p:nvSpPr>
          <p:spPr>
            <a:xfrm>
              <a:off x="1468949" y="2936835"/>
              <a:ext cx="920750" cy="207645"/>
            </a:xfrm>
            <a:custGeom>
              <a:rect b="b" l="l" r="r" t="t"/>
              <a:pathLst>
                <a:path extrusionOk="0" h="207644" w="920750">
                  <a:moveTo>
                    <a:pt x="0" y="207290"/>
                  </a:moveTo>
                  <a:lnTo>
                    <a:pt x="0" y="104433"/>
                  </a:lnTo>
                  <a:lnTo>
                    <a:pt x="920280" y="104433"/>
                  </a:lnTo>
                  <a:lnTo>
                    <a:pt x="92028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73" name="Google Shape;573;p44"/>
            <p:cNvSpPr/>
            <p:nvPr/>
          </p:nvSpPr>
          <p:spPr>
            <a:xfrm>
              <a:off x="1315568" y="3558704"/>
              <a:ext cx="153670" cy="1036955"/>
            </a:xfrm>
            <a:custGeom>
              <a:rect b="b" l="l" r="r" t="t"/>
              <a:pathLst>
                <a:path extrusionOk="0" h="1036954" w="153669">
                  <a:moveTo>
                    <a:pt x="0" y="1036448"/>
                  </a:moveTo>
                  <a:lnTo>
                    <a:pt x="153379" y="1036448"/>
                  </a:lnTo>
                  <a:lnTo>
                    <a:pt x="153379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74" name="Google Shape;574;p44"/>
            <p:cNvSpPr/>
            <p:nvPr/>
          </p:nvSpPr>
          <p:spPr>
            <a:xfrm>
              <a:off x="1315568" y="3558703"/>
              <a:ext cx="153670" cy="414655"/>
            </a:xfrm>
            <a:custGeom>
              <a:rect b="b" l="l" r="r" t="t"/>
              <a:pathLst>
                <a:path extrusionOk="0" h="414654" w="153669">
                  <a:moveTo>
                    <a:pt x="0" y="414580"/>
                  </a:moveTo>
                  <a:lnTo>
                    <a:pt x="153379" y="414580"/>
                  </a:lnTo>
                  <a:lnTo>
                    <a:pt x="153379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75" name="Google Shape;575;p44"/>
            <p:cNvSpPr/>
            <p:nvPr/>
          </p:nvSpPr>
          <p:spPr>
            <a:xfrm>
              <a:off x="3003816" y="3558704"/>
              <a:ext cx="920750" cy="207645"/>
            </a:xfrm>
            <a:custGeom>
              <a:rect b="b" l="l" r="r" t="t"/>
              <a:pathLst>
                <a:path extrusionOk="0" h="207645" w="920750">
                  <a:moveTo>
                    <a:pt x="920280" y="207289"/>
                  </a:moveTo>
                  <a:lnTo>
                    <a:pt x="920280" y="103644"/>
                  </a:lnTo>
                  <a:lnTo>
                    <a:pt x="0" y="103644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76" name="Google Shape;576;p44"/>
            <p:cNvSpPr/>
            <p:nvPr/>
          </p:nvSpPr>
          <p:spPr>
            <a:xfrm>
              <a:off x="2696522" y="3557985"/>
              <a:ext cx="307975" cy="207645"/>
            </a:xfrm>
            <a:custGeom>
              <a:rect b="b" l="l" r="r" t="t"/>
              <a:pathLst>
                <a:path extrusionOk="0" h="207645" w="307975">
                  <a:moveTo>
                    <a:pt x="0" y="207290"/>
                  </a:moveTo>
                  <a:lnTo>
                    <a:pt x="0" y="103644"/>
                  </a:lnTo>
                  <a:lnTo>
                    <a:pt x="307825" y="103644"/>
                  </a:lnTo>
                  <a:lnTo>
                    <a:pt x="307825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77" name="Google Shape;577;p44"/>
            <p:cNvSpPr/>
            <p:nvPr/>
          </p:nvSpPr>
          <p:spPr>
            <a:xfrm>
              <a:off x="4536551" y="2314966"/>
              <a:ext cx="1686560" cy="414655"/>
            </a:xfrm>
            <a:custGeom>
              <a:rect b="b" l="l" r="r" t="t"/>
              <a:pathLst>
                <a:path extrusionOk="0" h="414655" w="1686560">
                  <a:moveTo>
                    <a:pt x="1686116" y="414580"/>
                  </a:moveTo>
                  <a:lnTo>
                    <a:pt x="0" y="414580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78" name="Google Shape;578;p44"/>
            <p:cNvSpPr/>
            <p:nvPr/>
          </p:nvSpPr>
          <p:spPr>
            <a:xfrm>
              <a:off x="2849370" y="2314966"/>
              <a:ext cx="1687195" cy="416559"/>
            </a:xfrm>
            <a:custGeom>
              <a:rect b="b" l="l" r="r" t="t"/>
              <a:pathLst>
                <a:path extrusionOk="0" h="416560" w="1687195">
                  <a:moveTo>
                    <a:pt x="0" y="416018"/>
                  </a:moveTo>
                  <a:lnTo>
                    <a:pt x="1687181" y="416018"/>
                  </a:lnTo>
                  <a:lnTo>
                    <a:pt x="1687181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579" name="Google Shape;579;p4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76413" y="1900386"/>
              <a:ext cx="920280" cy="4145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80" name="Google Shape;580;p44"/>
            <p:cNvSpPr/>
            <p:nvPr/>
          </p:nvSpPr>
          <p:spPr>
            <a:xfrm>
              <a:off x="6684407" y="2934676"/>
              <a:ext cx="612775" cy="207645"/>
            </a:xfrm>
            <a:custGeom>
              <a:rect b="b" l="l" r="r" t="t"/>
              <a:pathLst>
                <a:path extrusionOk="0" h="207644" w="612775">
                  <a:moveTo>
                    <a:pt x="612455" y="207290"/>
                  </a:moveTo>
                  <a:lnTo>
                    <a:pt x="612455" y="104433"/>
                  </a:lnTo>
                  <a:lnTo>
                    <a:pt x="0" y="104433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581" name="Google Shape;581;p44"/>
            <p:cNvSpPr/>
            <p:nvPr/>
          </p:nvSpPr>
          <p:spPr>
            <a:xfrm>
              <a:off x="5763061" y="2934676"/>
              <a:ext cx="921385" cy="207645"/>
            </a:xfrm>
            <a:custGeom>
              <a:rect b="b" l="l" r="r" t="t"/>
              <a:pathLst>
                <a:path extrusionOk="0" h="207644" w="921384">
                  <a:moveTo>
                    <a:pt x="0" y="207290"/>
                  </a:moveTo>
                  <a:lnTo>
                    <a:pt x="0" y="104433"/>
                  </a:lnTo>
                  <a:lnTo>
                    <a:pt x="921345" y="104433"/>
                  </a:lnTo>
                  <a:lnTo>
                    <a:pt x="921345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582" name="Google Shape;582;p44"/>
          <p:cNvSpPr txBox="1"/>
          <p:nvPr/>
        </p:nvSpPr>
        <p:spPr>
          <a:xfrm>
            <a:off x="4172850" y="1973056"/>
            <a:ext cx="723900" cy="261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2850">
            <a:spAutoFit/>
          </a:bodyPr>
          <a:lstStyle/>
          <a:p>
            <a:pPr indent="88900" lvl="0" marL="12700" marR="508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Arial"/>
                <a:ea typeface="Arial"/>
                <a:cs typeface="Arial"/>
                <a:sym typeface="Arial"/>
              </a:rPr>
              <a:t>TÉCNICAS  UNIVARIADAS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3" name="Google Shape;583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08808" y="3144124"/>
            <a:ext cx="920280" cy="414580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p44"/>
          <p:cNvSpPr txBox="1"/>
          <p:nvPr/>
        </p:nvSpPr>
        <p:spPr>
          <a:xfrm>
            <a:off x="1156046" y="3277755"/>
            <a:ext cx="635635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Uma amostra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5" name="Google Shape;585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42611" y="3144124"/>
            <a:ext cx="920280" cy="414580"/>
          </a:xfrm>
          <a:prstGeom prst="rect">
            <a:avLst/>
          </a:prstGeom>
          <a:noFill/>
          <a:ln>
            <a:noFill/>
          </a:ln>
        </p:spPr>
      </p:pic>
      <p:sp>
        <p:nvSpPr>
          <p:cNvPr id="586" name="Google Shape;586;p44"/>
          <p:cNvSpPr txBox="1"/>
          <p:nvPr/>
        </p:nvSpPr>
        <p:spPr>
          <a:xfrm>
            <a:off x="2677148" y="3216795"/>
            <a:ext cx="647065" cy="261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2850">
            <a:spAutoFit/>
          </a:bodyPr>
          <a:lstStyle/>
          <a:p>
            <a:pPr indent="-101600" lvl="0" marL="114300" marR="508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Duas ou mais  amostras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7" name="Google Shape;587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5287" y="3765994"/>
            <a:ext cx="920281" cy="414580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Google Shape;588;p44"/>
          <p:cNvSpPr txBox="1"/>
          <p:nvPr/>
        </p:nvSpPr>
        <p:spPr>
          <a:xfrm>
            <a:off x="682225" y="3899623"/>
            <a:ext cx="35687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Teste T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9" name="Google Shape;589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5287" y="4387863"/>
            <a:ext cx="920281" cy="414580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p44"/>
          <p:cNvSpPr txBox="1"/>
          <p:nvPr/>
        </p:nvSpPr>
        <p:spPr>
          <a:xfrm>
            <a:off x="682225" y="4521494"/>
            <a:ext cx="358775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Teste Z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1" name="Google Shape;591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35848" y="3765994"/>
            <a:ext cx="920281" cy="414580"/>
          </a:xfrm>
          <a:prstGeom prst="rect">
            <a:avLst/>
          </a:prstGeom>
          <a:noFill/>
          <a:ln>
            <a:noFill/>
          </a:ln>
        </p:spPr>
      </p:pic>
      <p:sp>
        <p:nvSpPr>
          <p:cNvPr id="592" name="Google Shape;592;p44"/>
          <p:cNvSpPr txBox="1"/>
          <p:nvPr/>
        </p:nvSpPr>
        <p:spPr>
          <a:xfrm>
            <a:off x="2344987" y="3899623"/>
            <a:ext cx="697865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Independentes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3" name="Google Shape;593;p4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63956" y="3765994"/>
            <a:ext cx="919215" cy="414580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44"/>
          <p:cNvSpPr txBox="1"/>
          <p:nvPr/>
        </p:nvSpPr>
        <p:spPr>
          <a:xfrm>
            <a:off x="3598494" y="3899623"/>
            <a:ext cx="64135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Relacionadas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5" name="Google Shape;595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29089" y="2522255"/>
            <a:ext cx="920281" cy="414580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44"/>
          <p:cNvSpPr txBox="1"/>
          <p:nvPr/>
        </p:nvSpPr>
        <p:spPr>
          <a:xfrm>
            <a:off x="2025528" y="2655884"/>
            <a:ext cx="73152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Dados Métricos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7" name="Google Shape;597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22329" y="4387863"/>
            <a:ext cx="920281" cy="414580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p44"/>
          <p:cNvSpPr txBox="1"/>
          <p:nvPr/>
        </p:nvSpPr>
        <p:spPr>
          <a:xfrm>
            <a:off x="2530975" y="4460534"/>
            <a:ext cx="17780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u="sng">
                <a:latin typeface="Arial"/>
                <a:ea typeface="Arial"/>
                <a:cs typeface="Arial"/>
                <a:sym typeface="Arial"/>
              </a:rPr>
              <a:t>  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9" name="Google Shape;599;p44"/>
          <p:cNvSpPr txBox="1"/>
          <p:nvPr/>
        </p:nvSpPr>
        <p:spPr>
          <a:xfrm>
            <a:off x="1833067" y="4460534"/>
            <a:ext cx="496570" cy="261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2850">
            <a:spAutoFit/>
          </a:bodyPr>
          <a:lstStyle/>
          <a:p>
            <a:pPr indent="-38100" lvl="0" marL="50800" marR="508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Teste T de  2 grupos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0" name="Google Shape;600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49370" y="4387863"/>
            <a:ext cx="920281" cy="414580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p44"/>
          <p:cNvSpPr txBox="1"/>
          <p:nvPr/>
        </p:nvSpPr>
        <p:spPr>
          <a:xfrm>
            <a:off x="2971208" y="4399573"/>
            <a:ext cx="965835" cy="388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2850">
            <a:spAutoFit/>
          </a:bodyPr>
          <a:lstStyle/>
          <a:p>
            <a:pPr indent="-63500" lvl="0" marL="127000" marR="508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Teste T para 	</a:t>
            </a:r>
            <a:r>
              <a:rPr lang="pt-BR" sz="800" u="sng"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pt-BR" sz="800">
                <a:latin typeface="Arial"/>
                <a:ea typeface="Arial"/>
                <a:cs typeface="Arial"/>
                <a:sym typeface="Arial"/>
              </a:rPr>
              <a:t> amostras</a:t>
            </a:r>
            <a:endParaRPr sz="80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emparelhadas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2" name="Google Shape;602;p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23733" y="2522255"/>
            <a:ext cx="919215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p44"/>
          <p:cNvSpPr txBox="1"/>
          <p:nvPr/>
        </p:nvSpPr>
        <p:spPr>
          <a:xfrm>
            <a:off x="6370901" y="2594205"/>
            <a:ext cx="612775" cy="261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2850">
            <a:spAutoFit/>
          </a:bodyPr>
          <a:lstStyle/>
          <a:p>
            <a:pPr indent="152400" lvl="0" marL="12700" marR="508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Dados  não-métricos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4" name="Google Shape;604;p4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302388" y="3142684"/>
            <a:ext cx="920281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05" name="Google Shape;605;p44"/>
          <p:cNvSpPr txBox="1"/>
          <p:nvPr/>
        </p:nvSpPr>
        <p:spPr>
          <a:xfrm>
            <a:off x="5449556" y="3275595"/>
            <a:ext cx="635635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Uma amostra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6" name="Google Shape;606;p4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835124" y="3142684"/>
            <a:ext cx="920281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p44"/>
          <p:cNvSpPr txBox="1"/>
          <p:nvPr/>
        </p:nvSpPr>
        <p:spPr>
          <a:xfrm>
            <a:off x="6969593" y="3214635"/>
            <a:ext cx="647065" cy="261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2850">
            <a:spAutoFit/>
          </a:bodyPr>
          <a:lstStyle/>
          <a:p>
            <a:pPr indent="-101600" lvl="0" marL="114300" marR="508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Duas ou mais  amostras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8" name="Google Shape;608;p4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622329" y="5009733"/>
            <a:ext cx="919215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Google Shape;609;p44"/>
          <p:cNvSpPr txBox="1"/>
          <p:nvPr/>
        </p:nvSpPr>
        <p:spPr>
          <a:xfrm>
            <a:off x="1896497" y="5142642"/>
            <a:ext cx="358775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Teste Z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0" name="Google Shape;610;p4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622329" y="5630162"/>
            <a:ext cx="920281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44"/>
          <p:cNvSpPr txBox="1"/>
          <p:nvPr/>
        </p:nvSpPr>
        <p:spPr>
          <a:xfrm>
            <a:off x="2530975" y="5702112"/>
            <a:ext cx="17780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u="sng">
                <a:latin typeface="Arial"/>
                <a:ea typeface="Arial"/>
                <a:cs typeface="Arial"/>
                <a:sym typeface="Arial"/>
              </a:rPr>
              <a:t>  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p44"/>
          <p:cNvSpPr txBox="1"/>
          <p:nvPr/>
        </p:nvSpPr>
        <p:spPr>
          <a:xfrm>
            <a:off x="1896497" y="5702112"/>
            <a:ext cx="381635" cy="261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1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ANOVA</a:t>
            </a:r>
            <a:endParaRPr sz="80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1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(1 fator)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3" name="Google Shape;613;p4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689932" y="3763115"/>
            <a:ext cx="919215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14" name="Google Shape;614;p44"/>
          <p:cNvSpPr txBox="1"/>
          <p:nvPr/>
        </p:nvSpPr>
        <p:spPr>
          <a:xfrm>
            <a:off x="4887899" y="3896024"/>
            <a:ext cx="534035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Frequência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5" name="Google Shape;615;p4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689932" y="4383544"/>
            <a:ext cx="919215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Google Shape;616;p44"/>
          <p:cNvSpPr txBox="1"/>
          <p:nvPr/>
        </p:nvSpPr>
        <p:spPr>
          <a:xfrm>
            <a:off x="5596447" y="4455495"/>
            <a:ext cx="17907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u="sng">
                <a:latin typeface="Arial"/>
                <a:ea typeface="Arial"/>
                <a:cs typeface="Arial"/>
                <a:sym typeface="Arial"/>
              </a:rPr>
              <a:t>  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7" name="Google Shape;617;p44"/>
          <p:cNvSpPr txBox="1"/>
          <p:nvPr/>
        </p:nvSpPr>
        <p:spPr>
          <a:xfrm>
            <a:off x="4913301" y="4455495"/>
            <a:ext cx="483234" cy="261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2850">
            <a:spAutoFit/>
          </a:bodyPr>
          <a:lstStyle/>
          <a:p>
            <a:pPr indent="0" lvl="0" marL="12700" marR="508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Testes de  Aderência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8" name="Google Shape;618;p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89932" y="5003975"/>
            <a:ext cx="919215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19" name="Google Shape;619;p44"/>
          <p:cNvSpPr txBox="1"/>
          <p:nvPr/>
        </p:nvSpPr>
        <p:spPr>
          <a:xfrm>
            <a:off x="4824401" y="5136884"/>
            <a:ext cx="64135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Chi-quadrado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0" name="Google Shape;620;p4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689932" y="5624404"/>
            <a:ext cx="919215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44"/>
          <p:cNvSpPr txBox="1"/>
          <p:nvPr/>
        </p:nvSpPr>
        <p:spPr>
          <a:xfrm>
            <a:off x="4862499" y="5696355"/>
            <a:ext cx="913130" cy="261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2850">
            <a:spAutoFit/>
          </a:bodyPr>
          <a:lstStyle/>
          <a:p>
            <a:pPr indent="-88900" lvl="0" marL="101600" marR="508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Kolgomorov 	 Smirnov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2" name="Google Shape;622;p4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689932" y="6244834"/>
            <a:ext cx="919215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23" name="Google Shape;623;p44"/>
          <p:cNvSpPr txBox="1"/>
          <p:nvPr/>
        </p:nvSpPr>
        <p:spPr>
          <a:xfrm>
            <a:off x="4938701" y="6377745"/>
            <a:ext cx="41529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Binomial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4" name="Google Shape;624;p4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915908" y="3763115"/>
            <a:ext cx="919215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25" name="Google Shape;625;p44"/>
          <p:cNvSpPr txBox="1"/>
          <p:nvPr/>
        </p:nvSpPr>
        <p:spPr>
          <a:xfrm>
            <a:off x="6024976" y="3896024"/>
            <a:ext cx="697865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Independentes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6" name="Google Shape;626;p4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142950" y="3763115"/>
            <a:ext cx="919215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27" name="Google Shape;627;p44"/>
          <p:cNvSpPr txBox="1"/>
          <p:nvPr/>
        </p:nvSpPr>
        <p:spPr>
          <a:xfrm>
            <a:off x="7277418" y="3896024"/>
            <a:ext cx="64135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Relacionadas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8" name="Google Shape;628;p4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528364" y="4383544"/>
            <a:ext cx="919215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29" name="Google Shape;629;p44"/>
          <p:cNvSpPr txBox="1"/>
          <p:nvPr/>
        </p:nvSpPr>
        <p:spPr>
          <a:xfrm>
            <a:off x="6662831" y="4516455"/>
            <a:ext cx="64135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Chi-quadrado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0" name="Google Shape;630;p44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528364" y="5003975"/>
            <a:ext cx="920281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31" name="Google Shape;631;p44"/>
          <p:cNvSpPr txBox="1"/>
          <p:nvPr/>
        </p:nvSpPr>
        <p:spPr>
          <a:xfrm>
            <a:off x="6650131" y="5136884"/>
            <a:ext cx="68072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Mann-Whitney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2" name="Google Shape;632;p4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528364" y="5624404"/>
            <a:ext cx="920281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44"/>
          <p:cNvSpPr txBox="1"/>
          <p:nvPr/>
        </p:nvSpPr>
        <p:spPr>
          <a:xfrm>
            <a:off x="6777131" y="5757314"/>
            <a:ext cx="41529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Mediana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4" name="Google Shape;634;p4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528364" y="6244834"/>
            <a:ext cx="920281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44"/>
          <p:cNvSpPr txBox="1"/>
          <p:nvPr/>
        </p:nvSpPr>
        <p:spPr>
          <a:xfrm>
            <a:off x="6662831" y="6377745"/>
            <a:ext cx="659765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Kruskal Wallis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6" name="Google Shape;636;p44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755405" y="4383544"/>
            <a:ext cx="920281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p44"/>
          <p:cNvSpPr txBox="1"/>
          <p:nvPr/>
        </p:nvSpPr>
        <p:spPr>
          <a:xfrm>
            <a:off x="7589325" y="4455495"/>
            <a:ext cx="17907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u="sng">
                <a:latin typeface="Arial"/>
                <a:ea typeface="Arial"/>
                <a:cs typeface="Arial"/>
                <a:sym typeface="Arial"/>
              </a:rPr>
              <a:t>  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8" name="Google Shape;638;p44"/>
          <p:cNvSpPr txBox="1"/>
          <p:nvPr/>
        </p:nvSpPr>
        <p:spPr>
          <a:xfrm>
            <a:off x="7991473" y="4455495"/>
            <a:ext cx="460375" cy="261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2850">
            <a:spAutoFit/>
          </a:bodyPr>
          <a:lstStyle/>
          <a:p>
            <a:pPr indent="-76200" lvl="0" marL="88900" marR="508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Teste dos  Sinais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9" name="Google Shape;639;p44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7755405" y="5003975"/>
            <a:ext cx="920281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44"/>
          <p:cNvSpPr txBox="1"/>
          <p:nvPr/>
        </p:nvSpPr>
        <p:spPr>
          <a:xfrm>
            <a:off x="7991473" y="5136884"/>
            <a:ext cx="43815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Wilcoxon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1" name="Google Shape;641;p44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755405" y="5624404"/>
            <a:ext cx="920281" cy="4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p44"/>
          <p:cNvSpPr txBox="1"/>
          <p:nvPr/>
        </p:nvSpPr>
        <p:spPr>
          <a:xfrm>
            <a:off x="7978773" y="5757314"/>
            <a:ext cx="466090" cy="147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Arial"/>
                <a:ea typeface="Arial"/>
                <a:cs typeface="Arial"/>
                <a:sym typeface="Arial"/>
              </a:rPr>
              <a:t>McNemar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Google Shape;643;p44"/>
          <p:cNvSpPr txBox="1"/>
          <p:nvPr/>
        </p:nvSpPr>
        <p:spPr>
          <a:xfrm>
            <a:off x="1626552" y="6630669"/>
            <a:ext cx="155067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DEF6F1"/>
                </a:solidFill>
                <a:latin typeface="Verdana"/>
                <a:ea typeface="Verdana"/>
                <a:cs typeface="Verdana"/>
                <a:sym typeface="Verdana"/>
              </a:rPr>
              <a:t>Fonte: Hair et al (2005)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45"/>
          <p:cNvSpPr txBox="1"/>
          <p:nvPr>
            <p:ph type="title"/>
          </p:nvPr>
        </p:nvSpPr>
        <p:spPr>
          <a:xfrm>
            <a:off x="855532" y="543371"/>
            <a:ext cx="8212455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ESTATÍSTICAS MULTIVARIADAS</a:t>
            </a:r>
            <a:endParaRPr/>
          </a:p>
        </p:txBody>
      </p:sp>
      <p:grpSp>
        <p:nvGrpSpPr>
          <p:cNvPr id="649" name="Google Shape;649;p45"/>
          <p:cNvGrpSpPr/>
          <p:nvPr/>
        </p:nvGrpSpPr>
        <p:grpSpPr>
          <a:xfrm>
            <a:off x="2900904" y="1352549"/>
            <a:ext cx="4736387" cy="2186489"/>
            <a:chOff x="2900904" y="1352549"/>
            <a:chExt cx="4736387" cy="2186489"/>
          </a:xfrm>
        </p:grpSpPr>
        <p:sp>
          <p:nvSpPr>
            <p:cNvPr id="650" name="Google Shape;650;p45"/>
            <p:cNvSpPr/>
            <p:nvPr/>
          </p:nvSpPr>
          <p:spPr>
            <a:xfrm>
              <a:off x="6879101" y="2444106"/>
              <a:ext cx="758190" cy="220345"/>
            </a:xfrm>
            <a:custGeom>
              <a:rect b="b" l="l" r="r" t="t"/>
              <a:pathLst>
                <a:path extrusionOk="0" h="220344" w="758190">
                  <a:moveTo>
                    <a:pt x="758128" y="219979"/>
                  </a:moveTo>
                  <a:lnTo>
                    <a:pt x="758128" y="110783"/>
                  </a:lnTo>
                  <a:lnTo>
                    <a:pt x="0" y="110783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651" name="Google Shape;651;p45"/>
            <p:cNvSpPr/>
            <p:nvPr/>
          </p:nvSpPr>
          <p:spPr>
            <a:xfrm>
              <a:off x="6122947" y="2443348"/>
              <a:ext cx="756920" cy="220345"/>
            </a:xfrm>
            <a:custGeom>
              <a:rect b="b" l="l" r="r" t="t"/>
              <a:pathLst>
                <a:path extrusionOk="0" h="220344" w="756920">
                  <a:moveTo>
                    <a:pt x="0" y="219979"/>
                  </a:moveTo>
                  <a:lnTo>
                    <a:pt x="0" y="110783"/>
                  </a:lnTo>
                  <a:lnTo>
                    <a:pt x="756811" y="110783"/>
                  </a:lnTo>
                  <a:lnTo>
                    <a:pt x="756811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652" name="Google Shape;652;p45"/>
            <p:cNvSpPr/>
            <p:nvPr/>
          </p:nvSpPr>
          <p:spPr>
            <a:xfrm>
              <a:off x="5366136" y="1789477"/>
              <a:ext cx="946785" cy="437515"/>
            </a:xfrm>
            <a:custGeom>
              <a:rect b="b" l="l" r="r" t="t"/>
              <a:pathLst>
                <a:path extrusionOk="0" h="437514" w="946785">
                  <a:moveTo>
                    <a:pt x="946343" y="436925"/>
                  </a:moveTo>
                  <a:lnTo>
                    <a:pt x="0" y="436925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653" name="Google Shape;653;p45"/>
            <p:cNvSpPr/>
            <p:nvPr/>
          </p:nvSpPr>
          <p:spPr>
            <a:xfrm>
              <a:off x="4415844" y="1789476"/>
              <a:ext cx="950594" cy="438784"/>
            </a:xfrm>
            <a:custGeom>
              <a:rect b="b" l="l" r="r" t="t"/>
              <a:pathLst>
                <a:path extrusionOk="0" h="438785" w="950595">
                  <a:moveTo>
                    <a:pt x="0" y="438442"/>
                  </a:moveTo>
                  <a:lnTo>
                    <a:pt x="950291" y="438442"/>
                  </a:lnTo>
                  <a:lnTo>
                    <a:pt x="950291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654" name="Google Shape;654;p4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796224" y="1352549"/>
              <a:ext cx="1137191" cy="4369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5" name="Google Shape;655;p45"/>
            <p:cNvSpPr/>
            <p:nvPr/>
          </p:nvSpPr>
          <p:spPr>
            <a:xfrm>
              <a:off x="3848564" y="2444864"/>
              <a:ext cx="758190" cy="219075"/>
            </a:xfrm>
            <a:custGeom>
              <a:rect b="b" l="l" r="r" t="t"/>
              <a:pathLst>
                <a:path extrusionOk="0" h="219075" w="758189">
                  <a:moveTo>
                    <a:pt x="758127" y="218463"/>
                  </a:moveTo>
                  <a:lnTo>
                    <a:pt x="758127" y="109230"/>
                  </a:lnTo>
                  <a:lnTo>
                    <a:pt x="0" y="109230"/>
                  </a:lnTo>
                  <a:lnTo>
                    <a:pt x="0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656" name="Google Shape;656;p45"/>
            <p:cNvSpPr/>
            <p:nvPr/>
          </p:nvSpPr>
          <p:spPr>
            <a:xfrm>
              <a:off x="3090436" y="2444864"/>
              <a:ext cx="758190" cy="219075"/>
            </a:xfrm>
            <a:custGeom>
              <a:rect b="b" l="l" r="r" t="t"/>
              <a:pathLst>
                <a:path extrusionOk="0" h="219075" w="758189">
                  <a:moveTo>
                    <a:pt x="0" y="218463"/>
                  </a:moveTo>
                  <a:lnTo>
                    <a:pt x="0" y="109230"/>
                  </a:lnTo>
                  <a:lnTo>
                    <a:pt x="758127" y="109230"/>
                  </a:lnTo>
                  <a:lnTo>
                    <a:pt x="758127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657" name="Google Shape;657;p45"/>
            <p:cNvSpPr/>
            <p:nvPr/>
          </p:nvSpPr>
          <p:spPr>
            <a:xfrm>
              <a:off x="2900904" y="3100254"/>
              <a:ext cx="189865" cy="438784"/>
            </a:xfrm>
            <a:custGeom>
              <a:rect b="b" l="l" r="r" t="t"/>
              <a:pathLst>
                <a:path extrusionOk="0" h="438785" w="189864">
                  <a:moveTo>
                    <a:pt x="0" y="438442"/>
                  </a:moveTo>
                  <a:lnTo>
                    <a:pt x="189531" y="438442"/>
                  </a:lnTo>
                  <a:lnTo>
                    <a:pt x="189531" y="0"/>
                  </a:lnTo>
                </a:path>
              </a:pathLst>
            </a:custGeom>
            <a:noFill/>
            <a:ln cap="flat" cmpd="sng" w="19025">
              <a:solidFill>
                <a:srgbClr val="FFF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658" name="Google Shape;658;p45"/>
          <p:cNvSpPr txBox="1"/>
          <p:nvPr/>
        </p:nvSpPr>
        <p:spPr>
          <a:xfrm>
            <a:off x="5058853" y="1352574"/>
            <a:ext cx="614045" cy="4292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500">
            <a:spAutoFit/>
          </a:bodyPr>
          <a:lstStyle/>
          <a:p>
            <a:pPr indent="-4444" lvl="0" marL="12065" marR="5080" rtl="0" algn="ctr">
              <a:lnSpc>
                <a:spcPct val="97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Arial"/>
                <a:ea typeface="Arial"/>
                <a:cs typeface="Arial"/>
                <a:sym typeface="Arial"/>
              </a:rPr>
              <a:t>TÉCNICAS  MULTI  VARIADAS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9" name="Google Shape;659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21840" y="2663328"/>
            <a:ext cx="1137192" cy="436925"/>
          </a:xfrm>
          <a:prstGeom prst="rect">
            <a:avLst/>
          </a:prstGeom>
          <a:noFill/>
          <a:ln>
            <a:noFill/>
          </a:ln>
        </p:spPr>
      </p:pic>
      <p:sp>
        <p:nvSpPr>
          <p:cNvPr id="660" name="Google Shape;660;p45"/>
          <p:cNvSpPr txBox="1"/>
          <p:nvPr/>
        </p:nvSpPr>
        <p:spPr>
          <a:xfrm>
            <a:off x="2746369" y="2731931"/>
            <a:ext cx="692785" cy="28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5400">
            <a:spAutoFit/>
          </a:bodyPr>
          <a:lstStyle/>
          <a:p>
            <a:pPr indent="-25400" lvl="0" marL="38100" marR="5080" rt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Uma variável  dependente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1" name="Google Shape;661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8097" y="2663328"/>
            <a:ext cx="1137191" cy="436925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Google Shape;662;p45"/>
          <p:cNvSpPr txBox="1"/>
          <p:nvPr/>
        </p:nvSpPr>
        <p:spPr>
          <a:xfrm>
            <a:off x="4262625" y="2663351"/>
            <a:ext cx="699135" cy="4292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500">
            <a:spAutoFit/>
          </a:bodyPr>
          <a:lstStyle/>
          <a:p>
            <a:pPr indent="0" lvl="0" marL="12700" marR="5080" rtl="0" algn="ctr">
              <a:lnSpc>
                <a:spcPct val="97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Uma ou mais  variáveis  dependente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3" name="Google Shape;663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63712" y="3318716"/>
            <a:ext cx="1137192" cy="436927"/>
          </a:xfrm>
          <a:prstGeom prst="rect">
            <a:avLst/>
          </a:prstGeom>
          <a:noFill/>
          <a:ln>
            <a:noFill/>
          </a:ln>
        </p:spPr>
      </p:pic>
      <p:sp>
        <p:nvSpPr>
          <p:cNvPr id="664" name="Google Shape;664;p45"/>
          <p:cNvSpPr txBox="1"/>
          <p:nvPr/>
        </p:nvSpPr>
        <p:spPr>
          <a:xfrm>
            <a:off x="1899342" y="3455899"/>
            <a:ext cx="85788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Cross-tabulation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5" name="Google Shape;665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3712" y="3974106"/>
            <a:ext cx="1137192" cy="436925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p45"/>
          <p:cNvSpPr txBox="1"/>
          <p:nvPr/>
        </p:nvSpPr>
        <p:spPr>
          <a:xfrm>
            <a:off x="1810442" y="4042709"/>
            <a:ext cx="129286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Análise de variância  </a:t>
            </a:r>
            <a:r>
              <a:rPr lang="pt-BR" sz="900" u="sng">
                <a:latin typeface="Arial"/>
                <a:ea typeface="Arial"/>
                <a:cs typeface="Arial"/>
                <a:sym typeface="Arial"/>
              </a:rPr>
              <a:t> 	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7" name="Google Shape;667;p45"/>
          <p:cNvSpPr txBox="1"/>
          <p:nvPr/>
        </p:nvSpPr>
        <p:spPr>
          <a:xfrm>
            <a:off x="1975542" y="4169708"/>
            <a:ext cx="72453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e Covariância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8" name="Google Shape;668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79969" y="3318716"/>
            <a:ext cx="1137191" cy="436927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p45"/>
          <p:cNvSpPr txBox="1"/>
          <p:nvPr/>
        </p:nvSpPr>
        <p:spPr>
          <a:xfrm>
            <a:off x="3313997" y="3318740"/>
            <a:ext cx="130556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Análise de Variância  </a:t>
            </a:r>
            <a:r>
              <a:rPr lang="pt-BR" sz="900" u="sng">
                <a:latin typeface="Arial"/>
                <a:ea typeface="Arial"/>
                <a:cs typeface="Arial"/>
                <a:sym typeface="Arial"/>
              </a:rPr>
              <a:t> 	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p45"/>
          <p:cNvSpPr txBox="1"/>
          <p:nvPr/>
        </p:nvSpPr>
        <p:spPr>
          <a:xfrm>
            <a:off x="3491797" y="3445740"/>
            <a:ext cx="724535" cy="3022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0150">
            <a:spAutoFit/>
          </a:bodyPr>
          <a:lstStyle/>
          <a:p>
            <a:pPr indent="-38100" lvl="0" marL="50800" marR="5080" rtl="0" algn="l">
              <a:lnSpc>
                <a:spcPct val="1018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e Covariância  Multivariada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1" name="Google Shape;671;p4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281284" y="3974106"/>
            <a:ext cx="1135875" cy="436925"/>
          </a:xfrm>
          <a:prstGeom prst="rect">
            <a:avLst/>
          </a:prstGeom>
          <a:noFill/>
          <a:ln>
            <a:noFill/>
          </a:ln>
        </p:spPr>
      </p:pic>
      <p:sp>
        <p:nvSpPr>
          <p:cNvPr id="672" name="Google Shape;672;p45"/>
          <p:cNvSpPr txBox="1"/>
          <p:nvPr/>
        </p:nvSpPr>
        <p:spPr>
          <a:xfrm>
            <a:off x="4403144" y="4042709"/>
            <a:ext cx="21653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 u="sng">
                <a:latin typeface="Arial"/>
                <a:ea typeface="Arial"/>
                <a:cs typeface="Arial"/>
                <a:sym typeface="Arial"/>
              </a:rPr>
              <a:t> 	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3" name="Google Shape;673;p45"/>
          <p:cNvSpPr txBox="1"/>
          <p:nvPr/>
        </p:nvSpPr>
        <p:spPr>
          <a:xfrm>
            <a:off x="3556613" y="4042709"/>
            <a:ext cx="584835" cy="28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5400">
            <a:spAutoFit/>
          </a:bodyPr>
          <a:lstStyle/>
          <a:p>
            <a:pPr indent="-38100" lvl="0" marL="50800" marR="5080" rt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Correlação  Canônica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4" name="Google Shape;674;p4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279969" y="2007939"/>
            <a:ext cx="1137191" cy="436925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p45"/>
          <p:cNvSpPr txBox="1"/>
          <p:nvPr/>
        </p:nvSpPr>
        <p:spPr>
          <a:xfrm>
            <a:off x="3504497" y="2076542"/>
            <a:ext cx="699135" cy="28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5400">
            <a:spAutoFit/>
          </a:bodyPr>
          <a:lstStyle/>
          <a:p>
            <a:pPr indent="101600" lvl="0" marL="12700" marR="5080" rt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Técnicas  Dependência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6" name="Google Shape;676;p4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312480" y="2007939"/>
            <a:ext cx="1135875" cy="435408"/>
          </a:xfrm>
          <a:prstGeom prst="rect">
            <a:avLst/>
          </a:prstGeom>
          <a:noFill/>
          <a:ln>
            <a:noFill/>
          </a:ln>
        </p:spPr>
      </p:pic>
      <p:sp>
        <p:nvSpPr>
          <p:cNvPr id="677" name="Google Shape;677;p45"/>
          <p:cNvSpPr txBox="1"/>
          <p:nvPr/>
        </p:nvSpPr>
        <p:spPr>
          <a:xfrm>
            <a:off x="6536935" y="2007203"/>
            <a:ext cx="680720" cy="4292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500">
            <a:spAutoFit/>
          </a:bodyPr>
          <a:lstStyle/>
          <a:p>
            <a:pPr indent="5715" lvl="0" marL="12700" marR="5080" rtl="0" algn="ctr">
              <a:lnSpc>
                <a:spcPct val="97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Técnicas  Inter-  dependência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8" name="Google Shape;678;p4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554352" y="2663328"/>
            <a:ext cx="1137191" cy="435409"/>
          </a:xfrm>
          <a:prstGeom prst="rect">
            <a:avLst/>
          </a:prstGeom>
          <a:noFill/>
          <a:ln>
            <a:noFill/>
          </a:ln>
        </p:spPr>
      </p:pic>
      <p:sp>
        <p:nvSpPr>
          <p:cNvPr id="679" name="Google Shape;679;p45"/>
          <p:cNvSpPr txBox="1"/>
          <p:nvPr/>
        </p:nvSpPr>
        <p:spPr>
          <a:xfrm>
            <a:off x="5664507" y="2731173"/>
            <a:ext cx="915669" cy="28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5400">
            <a:spAutoFit/>
          </a:bodyPr>
          <a:lstStyle/>
          <a:p>
            <a:pPr indent="215900" lvl="0" marL="12700" marR="5080" rt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Variáveis  Interdependentes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0" name="Google Shape;680;p4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069292" y="2663328"/>
            <a:ext cx="1137192" cy="435409"/>
          </a:xfrm>
          <a:prstGeom prst="rect">
            <a:avLst/>
          </a:prstGeom>
          <a:noFill/>
          <a:ln>
            <a:noFill/>
          </a:ln>
        </p:spPr>
      </p:pic>
      <p:sp>
        <p:nvSpPr>
          <p:cNvPr id="681" name="Google Shape;681;p45"/>
          <p:cNvSpPr txBox="1"/>
          <p:nvPr/>
        </p:nvSpPr>
        <p:spPr>
          <a:xfrm>
            <a:off x="7128647" y="2731173"/>
            <a:ext cx="1017269" cy="28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5400">
            <a:spAutoFit/>
          </a:bodyPr>
          <a:lstStyle/>
          <a:p>
            <a:pPr indent="177800" lvl="0" marL="12700" marR="5080" rt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Similaridade  entre casos/objetos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2" name="Google Shape;682;p4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312480" y="3318716"/>
            <a:ext cx="1135875" cy="435409"/>
          </a:xfrm>
          <a:prstGeom prst="rect">
            <a:avLst/>
          </a:prstGeom>
          <a:noFill/>
          <a:ln>
            <a:noFill/>
          </a:ln>
        </p:spPr>
      </p:pic>
      <p:sp>
        <p:nvSpPr>
          <p:cNvPr id="683" name="Google Shape;683;p45"/>
          <p:cNvSpPr txBox="1"/>
          <p:nvPr/>
        </p:nvSpPr>
        <p:spPr>
          <a:xfrm>
            <a:off x="6110248" y="3386561"/>
            <a:ext cx="21526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 u="sng">
                <a:latin typeface="Arial"/>
                <a:ea typeface="Arial"/>
                <a:cs typeface="Arial"/>
                <a:sym typeface="Arial"/>
              </a:rPr>
              <a:t> 	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45"/>
          <p:cNvSpPr txBox="1"/>
          <p:nvPr/>
        </p:nvSpPr>
        <p:spPr>
          <a:xfrm>
            <a:off x="6676635" y="3386561"/>
            <a:ext cx="407034" cy="28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5400">
            <a:spAutoFit/>
          </a:bodyPr>
          <a:lstStyle/>
          <a:p>
            <a:pPr indent="0" lvl="0" marL="12700" marR="5080" rt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Análise  Fatorial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5" name="Google Shape;685;p45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827420" y="3318716"/>
            <a:ext cx="1135875" cy="435409"/>
          </a:xfrm>
          <a:prstGeom prst="rect">
            <a:avLst/>
          </a:prstGeom>
          <a:noFill/>
          <a:ln>
            <a:noFill/>
          </a:ln>
        </p:spPr>
      </p:pic>
      <p:sp>
        <p:nvSpPr>
          <p:cNvPr id="686" name="Google Shape;686;p45"/>
          <p:cNvSpPr txBox="1"/>
          <p:nvPr/>
        </p:nvSpPr>
        <p:spPr>
          <a:xfrm>
            <a:off x="7625188" y="3386561"/>
            <a:ext cx="21526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 u="sng">
                <a:latin typeface="Arial"/>
                <a:ea typeface="Arial"/>
                <a:cs typeface="Arial"/>
                <a:sym typeface="Arial"/>
              </a:rPr>
              <a:t> 	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7" name="Google Shape;687;p45"/>
          <p:cNvSpPr txBox="1"/>
          <p:nvPr/>
        </p:nvSpPr>
        <p:spPr>
          <a:xfrm>
            <a:off x="8001075" y="3386561"/>
            <a:ext cx="775335" cy="28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5400">
            <a:spAutoFit/>
          </a:bodyPr>
          <a:lstStyle/>
          <a:p>
            <a:pPr indent="114300" lvl="0" marL="12700" marR="5080" rt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Análise de  Conglomerado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8" name="Google Shape;688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3712" y="4631011"/>
            <a:ext cx="1137192" cy="436925"/>
          </a:xfrm>
          <a:prstGeom prst="rect">
            <a:avLst/>
          </a:prstGeom>
          <a:noFill/>
          <a:ln>
            <a:noFill/>
          </a:ln>
        </p:spPr>
      </p:pic>
      <p:sp>
        <p:nvSpPr>
          <p:cNvPr id="689" name="Google Shape;689;p45"/>
          <p:cNvSpPr txBox="1"/>
          <p:nvPr/>
        </p:nvSpPr>
        <p:spPr>
          <a:xfrm>
            <a:off x="2888204" y="4699614"/>
            <a:ext cx="21526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 u="sng">
                <a:latin typeface="Arial"/>
                <a:ea typeface="Arial"/>
                <a:cs typeface="Arial"/>
                <a:sym typeface="Arial"/>
              </a:rPr>
              <a:t> 	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p45"/>
          <p:cNvSpPr txBox="1"/>
          <p:nvPr/>
        </p:nvSpPr>
        <p:spPr>
          <a:xfrm>
            <a:off x="2039042" y="4699614"/>
            <a:ext cx="578485" cy="28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5400">
            <a:spAutoFit/>
          </a:bodyPr>
          <a:lstStyle/>
          <a:p>
            <a:pPr indent="12700" lvl="0" marL="12700" marR="5080" rt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Análise de  Regressão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1" name="Google Shape;691;p45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763712" y="5286400"/>
            <a:ext cx="1137192" cy="438443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45"/>
          <p:cNvSpPr txBox="1"/>
          <p:nvPr/>
        </p:nvSpPr>
        <p:spPr>
          <a:xfrm>
            <a:off x="2089915" y="5355762"/>
            <a:ext cx="483234" cy="28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5400">
            <a:spAutoFit/>
          </a:bodyPr>
          <a:lstStyle/>
          <a:p>
            <a:pPr indent="38100" lvl="0" marL="12700" marR="5080" rt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Análise  Conjunta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p45"/>
          <p:cNvSpPr txBox="1"/>
          <p:nvPr/>
        </p:nvSpPr>
        <p:spPr>
          <a:xfrm>
            <a:off x="2888204" y="5355762"/>
            <a:ext cx="21526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 u="sng">
                <a:latin typeface="Arial"/>
                <a:ea typeface="Arial"/>
                <a:cs typeface="Arial"/>
                <a:sym typeface="Arial"/>
              </a:rPr>
              <a:t> 	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4" name="Google Shape;694;p45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763712" y="5943306"/>
            <a:ext cx="1137192" cy="438443"/>
          </a:xfrm>
          <a:prstGeom prst="rect">
            <a:avLst/>
          </a:prstGeom>
          <a:noFill/>
          <a:ln>
            <a:noFill/>
          </a:ln>
        </p:spPr>
      </p:pic>
      <p:sp>
        <p:nvSpPr>
          <p:cNvPr id="695" name="Google Shape;695;p45"/>
          <p:cNvSpPr txBox="1"/>
          <p:nvPr/>
        </p:nvSpPr>
        <p:spPr>
          <a:xfrm>
            <a:off x="2888204" y="6012668"/>
            <a:ext cx="215265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 u="sng">
                <a:latin typeface="Arial"/>
                <a:ea typeface="Arial"/>
                <a:cs typeface="Arial"/>
                <a:sym typeface="Arial"/>
              </a:rPr>
              <a:t> 	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45"/>
          <p:cNvSpPr txBox="1"/>
          <p:nvPr/>
        </p:nvSpPr>
        <p:spPr>
          <a:xfrm>
            <a:off x="1975615" y="6012668"/>
            <a:ext cx="718185" cy="28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5400">
            <a:spAutoFit/>
          </a:bodyPr>
          <a:lstStyle/>
          <a:p>
            <a:pPr indent="152400" lvl="0" marL="12700" marR="5080" rt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Arial"/>
                <a:ea typeface="Arial"/>
                <a:cs typeface="Arial"/>
                <a:sym typeface="Arial"/>
              </a:rPr>
              <a:t>Análise  Discriminante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7" name="Google Shape;697;p45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7827420" y="3974106"/>
            <a:ext cx="1137191" cy="438442"/>
          </a:xfrm>
          <a:prstGeom prst="rect">
            <a:avLst/>
          </a:prstGeom>
          <a:noFill/>
          <a:ln>
            <a:noFill/>
          </a:ln>
        </p:spPr>
      </p:pic>
      <p:sp>
        <p:nvSpPr>
          <p:cNvPr id="698" name="Google Shape;698;p45"/>
          <p:cNvSpPr txBox="1"/>
          <p:nvPr/>
        </p:nvSpPr>
        <p:spPr>
          <a:xfrm>
            <a:off x="7625188" y="4043467"/>
            <a:ext cx="1214755" cy="28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5400">
            <a:spAutoFit/>
          </a:bodyPr>
          <a:lstStyle/>
          <a:p>
            <a:pPr indent="-338455" lvl="0" marL="350520" marR="5080" rt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 u="sng">
                <a:latin typeface="Arial"/>
                <a:ea typeface="Arial"/>
                <a:cs typeface="Arial"/>
                <a:sym typeface="Arial"/>
              </a:rPr>
              <a:t> 	</a:t>
            </a:r>
            <a:r>
              <a:rPr lang="pt-BR" sz="900">
                <a:latin typeface="Arial"/>
                <a:ea typeface="Arial"/>
                <a:cs typeface="Arial"/>
                <a:sym typeface="Arial"/>
              </a:rPr>
              <a:t>		Escalonamento  Multidimensional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" name="Google Shape;699;p45"/>
          <p:cNvSpPr txBox="1"/>
          <p:nvPr/>
        </p:nvSpPr>
        <p:spPr>
          <a:xfrm>
            <a:off x="1626552" y="6630669"/>
            <a:ext cx="1550670" cy="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DEF6F1"/>
                </a:solidFill>
                <a:latin typeface="Verdana"/>
                <a:ea typeface="Verdana"/>
                <a:cs typeface="Verdana"/>
                <a:sym typeface="Verdana"/>
              </a:rPr>
              <a:t>Fonte: Hair et al (2005)</a:t>
            </a:r>
            <a:endParaRPr sz="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46"/>
          <p:cNvSpPr txBox="1"/>
          <p:nvPr/>
        </p:nvSpPr>
        <p:spPr>
          <a:xfrm>
            <a:off x="2819400" y="1752600"/>
            <a:ext cx="7120457" cy="32701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927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400">
                <a:solidFill>
                  <a:srgbClr val="002060"/>
                </a:solidFill>
              </a:rPr>
              <a:t>PROPOSIÇÕES, HIPOTESES	</a:t>
            </a:r>
            <a:endParaRPr/>
          </a:p>
          <a:p>
            <a:pPr indent="0" lvl="0" marL="0" rtl="0" algn="ctr">
              <a:lnSpc>
                <a:spcPct val="1927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400">
                <a:solidFill>
                  <a:srgbClr val="002060"/>
                </a:solidFill>
              </a:rPr>
              <a:t>e VARIAVEIS</a:t>
            </a:r>
            <a:endParaRPr b="1" sz="44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47"/>
          <p:cNvSpPr txBox="1"/>
          <p:nvPr>
            <p:ph type="title"/>
          </p:nvPr>
        </p:nvSpPr>
        <p:spPr>
          <a:xfrm>
            <a:off x="211165" y="215320"/>
            <a:ext cx="9208284" cy="6283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/>
              <a:t>PROPOSIÇÕES, HIPÓTESES E VARIÁVEIS</a:t>
            </a:r>
            <a:endParaRPr sz="4000"/>
          </a:p>
        </p:txBody>
      </p:sp>
      <p:sp>
        <p:nvSpPr>
          <p:cNvPr id="710" name="Google Shape;710;p47"/>
          <p:cNvSpPr txBox="1"/>
          <p:nvPr/>
        </p:nvSpPr>
        <p:spPr>
          <a:xfrm>
            <a:off x="152400" y="1524000"/>
            <a:ext cx="8615045" cy="44197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-342900" lvl="0" marL="355600" marR="508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ahoma"/>
              <a:buChar char="•"/>
            </a:pPr>
            <a:r>
              <a:rPr lang="pt-BR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PROPOSIÇÃO: declaração sobre conceitos que  podem ser julgados como verdadeiros ou  falsos caso se refiram a fenômenos  observáveis;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201930" rtl="0" algn="l">
              <a:lnSpc>
                <a:spcPct val="100099"/>
              </a:lnSpc>
              <a:spcBef>
                <a:spcPts val="211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ahoma"/>
              <a:buChar char="•"/>
            </a:pPr>
            <a:r>
              <a:rPr lang="pt-BR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HIPÓTESE: proposição formulada para testes  empíricos; afirmação não comprovada a  respeito de um fator ou fenômeno;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535940" rtl="0" algn="l">
              <a:lnSpc>
                <a:spcPct val="100099"/>
              </a:lnSpc>
              <a:spcBef>
                <a:spcPts val="211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ahoma"/>
              <a:buChar char="•"/>
            </a:pPr>
            <a:r>
              <a:rPr lang="pt-BR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VARIÁVEIS: aspectos observáveis de um  fenômeno, com variações ou diferenças em  relação ao mesmo ou a outros fenômenos.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48"/>
          <p:cNvSpPr txBox="1"/>
          <p:nvPr>
            <p:ph type="title"/>
          </p:nvPr>
        </p:nvSpPr>
        <p:spPr>
          <a:xfrm>
            <a:off x="2895600" y="533400"/>
            <a:ext cx="3920326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PROPOSIÇÕES</a:t>
            </a:r>
            <a:endParaRPr/>
          </a:p>
        </p:txBody>
      </p:sp>
      <p:sp>
        <p:nvSpPr>
          <p:cNvPr id="716" name="Google Shape;716;p48"/>
          <p:cNvSpPr txBox="1"/>
          <p:nvPr/>
        </p:nvSpPr>
        <p:spPr>
          <a:xfrm>
            <a:off x="381000" y="1447800"/>
            <a:ext cx="8694347" cy="1995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3000">
            <a:spAutoFit/>
          </a:bodyPr>
          <a:lstStyle/>
          <a:p>
            <a:pPr indent="-342900" lvl="0" marL="355600" marR="715645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Podem ser formuladas para indicar possíveis  respostas para o problema de pesquisa;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marR="5080" rtl="0" algn="l">
              <a:lnSpc>
                <a:spcPct val="101499"/>
              </a:lnSpc>
              <a:spcBef>
                <a:spcPts val="47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São utilizadas para dados intangíveis ou de difícil  mensuração, ou seja, não poderão ser testáveis.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00000"/>
              </a:lnSpc>
              <a:spcBef>
                <a:spcPts val="495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Exemplo: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48"/>
          <p:cNvSpPr/>
          <p:nvPr/>
        </p:nvSpPr>
        <p:spPr>
          <a:xfrm>
            <a:off x="162197" y="3442962"/>
            <a:ext cx="8893175" cy="2303780"/>
          </a:xfrm>
          <a:custGeom>
            <a:rect b="b" l="l" r="r" t="t"/>
            <a:pathLst>
              <a:path extrusionOk="0" h="2303779" w="8893175">
                <a:moveTo>
                  <a:pt x="0" y="0"/>
                </a:moveTo>
                <a:lnTo>
                  <a:pt x="8893172" y="0"/>
                </a:lnTo>
                <a:lnTo>
                  <a:pt x="8893172" y="2303461"/>
                </a:lnTo>
                <a:lnTo>
                  <a:pt x="0" y="2303461"/>
                </a:lnTo>
                <a:lnTo>
                  <a:pt x="0" y="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718" name="Google Shape;718;p48"/>
          <p:cNvSpPr txBox="1"/>
          <p:nvPr/>
        </p:nvSpPr>
        <p:spPr>
          <a:xfrm>
            <a:off x="199491" y="3684346"/>
            <a:ext cx="8901749" cy="18210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3500">
            <a:spAutoFit/>
          </a:bodyPr>
          <a:lstStyle/>
          <a:p>
            <a:pPr indent="0" lvl="0" marL="402590" marR="52069" rtl="0" algn="l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Problema</a:t>
            </a:r>
            <a:r>
              <a:rPr b="1" lang="pt-BR" sz="2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: Qual a relação entre a  amamentação e o futuro amor do filho pela mãe?</a:t>
            </a:r>
            <a:endParaRPr sz="2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5080" rtl="0" algn="l">
              <a:lnSpc>
                <a:spcPct val="107857"/>
              </a:lnSpc>
              <a:spcBef>
                <a:spcPts val="1705"/>
              </a:spcBef>
              <a:spcAft>
                <a:spcPts val="0"/>
              </a:spcAft>
              <a:buNone/>
            </a:pPr>
            <a:r>
              <a:rPr b="1" lang="pt-BR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Proposição</a:t>
            </a:r>
            <a:r>
              <a:rPr b="1" lang="pt-BR" sz="2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: Filhos que foram amamentados  pela mãe têm mais amor por ela.</a:t>
            </a:r>
            <a:endParaRPr sz="2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49"/>
          <p:cNvSpPr txBox="1"/>
          <p:nvPr>
            <p:ph type="title"/>
          </p:nvPr>
        </p:nvSpPr>
        <p:spPr>
          <a:xfrm>
            <a:off x="3048000" y="459933"/>
            <a:ext cx="7861934" cy="6965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77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HIPÓTESES</a:t>
            </a:r>
            <a:endParaRPr/>
          </a:p>
        </p:txBody>
      </p:sp>
      <p:sp>
        <p:nvSpPr>
          <p:cNvPr id="724" name="Google Shape;724;p49"/>
          <p:cNvSpPr txBox="1"/>
          <p:nvPr/>
        </p:nvSpPr>
        <p:spPr>
          <a:xfrm>
            <a:off x="152400" y="1447800"/>
            <a:ext cx="8991600" cy="18639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5550">
            <a:spAutoFit/>
          </a:bodyPr>
          <a:lstStyle/>
          <a:p>
            <a:pPr indent="0" lvl="0" marL="41783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 São possíveis respostas ao problema de pesquisa; </a:t>
            </a:r>
            <a:endParaRPr/>
          </a:p>
          <a:p>
            <a:pPr indent="0" lvl="0" marL="417830" rtl="0" algn="l">
              <a:lnSpc>
                <a:spcPct val="100000"/>
              </a:lnSpc>
              <a:spcBef>
                <a:spcPts val="595"/>
              </a:spcBef>
              <a:spcAft>
                <a:spcPts val="0"/>
              </a:spcAft>
              <a:buNone/>
            </a:pPr>
            <a:r>
              <a:rPr lang="pt-BR" sz="1800"/>
              <a:t> São formuladas como afirmações ou negativas (declarações);</a:t>
            </a:r>
            <a:endParaRPr sz="1800"/>
          </a:p>
          <a:p>
            <a:pPr indent="0" lvl="0" marL="288925" rtl="0" algn="l">
              <a:lnSpc>
                <a:spcPct val="158333"/>
              </a:lnSpc>
              <a:spcBef>
                <a:spcPts val="595"/>
              </a:spcBef>
              <a:spcAft>
                <a:spcPts val="0"/>
              </a:spcAft>
              <a:buNone/>
            </a:pPr>
            <a:r>
              <a:rPr lang="pt-BR" sz="1800"/>
              <a:t>   Podem ser testadas por meio de testes estatísticos (testes de hipóteses);</a:t>
            </a:r>
            <a:endParaRPr sz="1800"/>
          </a:p>
          <a:p>
            <a:pPr indent="0" lvl="1" marL="443230" rtl="0" algn="l">
              <a:lnSpc>
                <a:spcPct val="100000"/>
              </a:lnSpc>
              <a:spcBef>
                <a:spcPts val="595"/>
              </a:spcBef>
              <a:spcAft>
                <a:spcPts val="0"/>
              </a:spcAft>
              <a:buNone/>
            </a:pPr>
            <a:r>
              <a:rPr lang="pt-BR" sz="1800"/>
              <a:t>São declarações onde se atribuem variáveis para casos.</a:t>
            </a:r>
            <a:endParaRPr/>
          </a:p>
          <a:p>
            <a:pPr indent="0" lvl="1" marL="443230" rtl="0" algn="l">
              <a:lnSpc>
                <a:spcPct val="100000"/>
              </a:lnSpc>
              <a:spcBef>
                <a:spcPts val="595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725" name="Google Shape;725;p49"/>
          <p:cNvSpPr/>
          <p:nvPr/>
        </p:nvSpPr>
        <p:spPr>
          <a:xfrm>
            <a:off x="425766" y="3599346"/>
            <a:ext cx="8718234" cy="24237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Funções das hipóteses:</a:t>
            </a:r>
            <a:endParaRPr sz="24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14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Orientar a direção do estudo;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Identificar fatos relevantes e não relevantes;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Sugerir a forma de planejamento da pesquisa;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Fornecer estrutura para organizar as conclusões resultantes.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"/>
          <p:cNvSpPr txBox="1"/>
          <p:nvPr/>
        </p:nvSpPr>
        <p:spPr>
          <a:xfrm>
            <a:off x="1494235" y="1269207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OBJETIVOS DA PESQUISA</a:t>
            </a:r>
            <a:endParaRPr/>
          </a:p>
        </p:txBody>
      </p:sp>
      <p:sp>
        <p:nvSpPr>
          <p:cNvPr id="116" name="Google Shape;116;p5"/>
          <p:cNvSpPr txBox="1"/>
          <p:nvPr/>
        </p:nvSpPr>
        <p:spPr>
          <a:xfrm>
            <a:off x="1385888" y="2025254"/>
            <a:ext cx="6480573" cy="3240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</a:pPr>
            <a:r>
              <a:rPr b="1"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Exemplos de pesquisas descritivas</a:t>
            </a: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5725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</a:pP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b="1"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Descrever </a:t>
            </a: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opiniões, atitudes e crenças de uma população. </a:t>
            </a:r>
            <a:endParaRPr/>
          </a:p>
          <a:p>
            <a:pPr indent="-85725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</a:pP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b="1"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Descrever</a:t>
            </a: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as características de um grupo: distribuição por idade, sexo, 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</a:pP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escolaridade, nível socioeconômico, etc.</a:t>
            </a:r>
            <a:endParaRPr/>
          </a:p>
          <a:p>
            <a:pPr indent="-85725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</a:pPr>
            <a:r>
              <a:rPr b="1"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Descrever</a:t>
            </a: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 perfil sociodemográfico de um certo grupo.</a:t>
            </a:r>
            <a:endParaRPr/>
          </a:p>
          <a:p>
            <a:pPr indent="-85725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</a:pP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Descrever </a:t>
            </a: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os motivos de abandono de tratamento.</a:t>
            </a:r>
            <a:endParaRPr/>
          </a:p>
          <a:p>
            <a:pPr indent="-85725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</a:pPr>
            <a:r>
              <a:rPr b="1"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Descrever</a:t>
            </a:r>
            <a:r>
              <a:rPr lang="pt-BR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os motivos de absenteísmo no trabalho.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50"/>
          <p:cNvSpPr txBox="1"/>
          <p:nvPr>
            <p:ph type="title"/>
          </p:nvPr>
        </p:nvSpPr>
        <p:spPr>
          <a:xfrm>
            <a:off x="2819400" y="615116"/>
            <a:ext cx="3873466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VARIÁVEIS</a:t>
            </a:r>
            <a:endParaRPr/>
          </a:p>
        </p:txBody>
      </p:sp>
      <p:sp>
        <p:nvSpPr>
          <p:cNvPr id="731" name="Google Shape;731;p50"/>
          <p:cNvSpPr txBox="1"/>
          <p:nvPr/>
        </p:nvSpPr>
        <p:spPr>
          <a:xfrm>
            <a:off x="283376" y="1600200"/>
            <a:ext cx="8199120" cy="1125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508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Representam classes de objetos: 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5080" rtl="0" algn="ctr">
              <a:lnSpc>
                <a:spcPct val="99000"/>
              </a:lnSpc>
              <a:spcBef>
                <a:spcPts val="125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Estado civil, sexo,  renda mensal, escolaridade,participação política,  nacionalidade etc.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2" name="Google Shape;732;p50"/>
          <p:cNvSpPr txBox="1"/>
          <p:nvPr/>
        </p:nvSpPr>
        <p:spPr>
          <a:xfrm>
            <a:off x="287075" y="2895600"/>
            <a:ext cx="8421370" cy="9904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065" marR="5080" rtl="0" algn="l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800">
                <a:solidFill>
                  <a:srgbClr val="008080"/>
                </a:solidFill>
                <a:latin typeface="Tahoma"/>
                <a:ea typeface="Tahoma"/>
                <a:cs typeface="Tahoma"/>
                <a:sym typeface="Tahoma"/>
              </a:rPr>
              <a:t>	</a:t>
            </a:r>
            <a:r>
              <a:rPr b="1" i="1" lang="pt-BR" sz="2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Podem	ser	definidas	como	características  mensuráveis		de	um	fenômeno</a:t>
            </a:r>
            <a:r>
              <a:rPr b="1" lang="pt-BR" sz="2800">
                <a:solidFill>
                  <a:schemeClr val="accent6"/>
                </a:solidFill>
                <a:latin typeface="Tahoma"/>
                <a:ea typeface="Tahoma"/>
                <a:cs typeface="Tahoma"/>
                <a:sym typeface="Tahoma"/>
              </a:rPr>
              <a:t>,	</a:t>
            </a:r>
            <a:r>
              <a:rPr b="1" i="1" lang="pt-BR" sz="2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que	podem</a:t>
            </a:r>
            <a:endParaRPr i="1" sz="2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3" name="Google Shape;733;p50"/>
          <p:cNvSpPr txBox="1"/>
          <p:nvPr/>
        </p:nvSpPr>
        <p:spPr>
          <a:xfrm>
            <a:off x="283376" y="3879524"/>
            <a:ext cx="8425069" cy="10047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2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apresentar	diferentes valores	ou	ser</a:t>
            </a:r>
            <a:endParaRPr i="1" sz="2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5080" rtl="0" algn="l">
              <a:lnSpc>
                <a:spcPct val="119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b="1" i="1" lang="pt-BR" sz="28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 agrupadas em categorias.</a:t>
            </a:r>
            <a:endParaRPr i="1" sz="28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4" name="Google Shape;734;p50"/>
          <p:cNvSpPr/>
          <p:nvPr/>
        </p:nvSpPr>
        <p:spPr>
          <a:xfrm>
            <a:off x="146033" y="4883308"/>
            <a:ext cx="9220200" cy="18514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Exemplos:</a:t>
            </a: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1" marL="469265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Estado civil: solteiro, casado, viúvo, desquitado ou divorciado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265" marR="210820" rtl="0" algn="l">
              <a:lnSpc>
                <a:spcPct val="1008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Grau de escolaridade: fundamental, médio, superior ou pós-  graduação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265" marR="5080" rtl="0" algn="l">
              <a:lnSpc>
                <a:spcPct val="100800"/>
              </a:lnSpc>
              <a:spcBef>
                <a:spcPts val="459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Renda mensal: até 1 salário mínimo (SM); de 1 a 2 SM; de 2,1  a 4 SM; de 4,1 a 8 SM ou acima de 8,1 SM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8629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Número de filhos: nenhum, 1, 2, 3, 4, 5 ou mais que 5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51"/>
          <p:cNvSpPr txBox="1"/>
          <p:nvPr>
            <p:ph type="title"/>
          </p:nvPr>
        </p:nvSpPr>
        <p:spPr>
          <a:xfrm>
            <a:off x="1799217" y="0"/>
            <a:ext cx="554863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VARIÁVEIS - CLASSIFICAÇÃO</a:t>
            </a:r>
            <a:endParaRPr/>
          </a:p>
        </p:txBody>
      </p:sp>
      <p:sp>
        <p:nvSpPr>
          <p:cNvPr id="740" name="Google Shape;740;p51"/>
          <p:cNvSpPr txBox="1"/>
          <p:nvPr/>
        </p:nvSpPr>
        <p:spPr>
          <a:xfrm>
            <a:off x="231140" y="801118"/>
            <a:ext cx="8663940" cy="1617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13025">
            <a:spAutoFit/>
          </a:bodyPr>
          <a:lstStyle/>
          <a:p>
            <a:pPr indent="-34290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rgbClr val="008080"/>
                </a:solidFill>
                <a:latin typeface="Tahoma"/>
                <a:ea typeface="Tahoma"/>
                <a:cs typeface="Tahoma"/>
                <a:sym typeface="Tahoma"/>
              </a:rPr>
              <a:t>QUANTITATIVA: de posição em uma escala</a:t>
            </a:r>
            <a:endParaRPr sz="2400">
              <a:latin typeface="Tahoma"/>
              <a:ea typeface="Tahoma"/>
              <a:cs typeface="Tahoma"/>
              <a:sym typeface="Tahoma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660"/>
              </a:spcBef>
              <a:spcAft>
                <a:spcPts val="0"/>
              </a:spcAft>
              <a:buClr>
                <a:srgbClr val="000099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rgbClr val="000099"/>
                </a:solidFill>
                <a:latin typeface="Tahoma"/>
                <a:ea typeface="Tahoma"/>
                <a:cs typeface="Tahoma"/>
                <a:sym typeface="Tahoma"/>
              </a:rPr>
              <a:t>DISCRETA: números inteiros sem frações, como em contagem</a:t>
            </a:r>
            <a:endParaRPr sz="2000">
              <a:latin typeface="Tahoma"/>
              <a:ea typeface="Tahoma"/>
              <a:cs typeface="Tahoma"/>
              <a:sym typeface="Tahoma"/>
            </a:endParaRPr>
          </a:p>
          <a:p>
            <a:pPr indent="0" lvl="0" marL="748665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rgbClr val="000099"/>
                </a:solidFill>
                <a:latin typeface="Tahoma"/>
                <a:ea typeface="Tahoma"/>
                <a:cs typeface="Tahoma"/>
                <a:sym typeface="Tahoma"/>
              </a:rPr>
              <a:t>- conjunto finito</a:t>
            </a:r>
            <a:endParaRPr sz="2000">
              <a:latin typeface="Tahoma"/>
              <a:ea typeface="Tahoma"/>
              <a:cs typeface="Tahoma"/>
              <a:sym typeface="Tahoma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780"/>
              </a:spcBef>
              <a:spcAft>
                <a:spcPts val="0"/>
              </a:spcAft>
              <a:buClr>
                <a:srgbClr val="000099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rgbClr val="000099"/>
                </a:solidFill>
                <a:latin typeface="Tahoma"/>
                <a:ea typeface="Tahoma"/>
                <a:cs typeface="Tahoma"/>
                <a:sym typeface="Tahoma"/>
              </a:rPr>
              <a:t>Ex.: número de filhos; idade em anos completos</a:t>
            </a:r>
            <a:endParaRPr sz="20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741" name="Google Shape;741;p51"/>
          <p:cNvSpPr txBox="1"/>
          <p:nvPr/>
        </p:nvSpPr>
        <p:spPr>
          <a:xfrm>
            <a:off x="688339" y="3228339"/>
            <a:ext cx="8149590" cy="11074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3325">
            <a:spAutoFit/>
          </a:bodyPr>
          <a:lstStyle/>
          <a:p>
            <a:pPr indent="-285750" lvl="0" marL="298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rgbClr val="000099"/>
                </a:solidFill>
                <a:latin typeface="Tahoma"/>
                <a:ea typeface="Tahoma"/>
                <a:cs typeface="Tahoma"/>
                <a:sym typeface="Tahoma"/>
              </a:rPr>
              <a:t>CONTÍNUA: números que podem assumir valores fracionários</a:t>
            </a:r>
            <a:endParaRPr sz="2000">
              <a:latin typeface="Tahoma"/>
              <a:ea typeface="Tahoma"/>
              <a:cs typeface="Tahoma"/>
              <a:sym typeface="Tahoma"/>
            </a:endParaRPr>
          </a:p>
          <a:p>
            <a:pPr indent="0" lvl="0" marL="29210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rgbClr val="000099"/>
                </a:solidFill>
                <a:latin typeface="Tahoma"/>
                <a:ea typeface="Tahoma"/>
                <a:cs typeface="Tahoma"/>
                <a:sym typeface="Tahoma"/>
              </a:rPr>
              <a:t>– conjunto infinito</a:t>
            </a:r>
            <a:endParaRPr sz="2000">
              <a:latin typeface="Tahoma"/>
              <a:ea typeface="Tahoma"/>
              <a:cs typeface="Tahoma"/>
              <a:sym typeface="Tahoma"/>
            </a:endParaRPr>
          </a:p>
          <a:p>
            <a:pPr indent="-285750" lvl="0" marL="29845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rgbClr val="000099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rgbClr val="000099"/>
                </a:solidFill>
                <a:latin typeface="Tahoma"/>
                <a:ea typeface="Tahoma"/>
                <a:cs typeface="Tahoma"/>
                <a:sym typeface="Tahoma"/>
              </a:rPr>
              <a:t>Ex.: estatura, peso, faturamento da empresa</a:t>
            </a:r>
            <a:endParaRPr sz="2000"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52"/>
          <p:cNvSpPr txBox="1"/>
          <p:nvPr>
            <p:ph type="title"/>
          </p:nvPr>
        </p:nvSpPr>
        <p:spPr>
          <a:xfrm>
            <a:off x="1143000" y="755024"/>
            <a:ext cx="7861934" cy="6965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VARIÁVEIS - CLASSIFICAÇÃO</a:t>
            </a:r>
            <a:endParaRPr/>
          </a:p>
        </p:txBody>
      </p:sp>
      <p:pic>
        <p:nvPicPr>
          <p:cNvPr id="747" name="Google Shape;747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75030" y="2446073"/>
            <a:ext cx="2383877" cy="596106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52"/>
          <p:cNvSpPr txBox="1"/>
          <p:nvPr/>
        </p:nvSpPr>
        <p:spPr>
          <a:xfrm>
            <a:off x="1675030" y="2446073"/>
            <a:ext cx="2384425" cy="596265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31559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Quantitativa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49" name="Google Shape;749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74580" y="4828859"/>
            <a:ext cx="2383877" cy="5961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pic>
      <p:sp>
        <p:nvSpPr>
          <p:cNvPr id="750" name="Google Shape;750;p52"/>
          <p:cNvSpPr txBox="1"/>
          <p:nvPr/>
        </p:nvSpPr>
        <p:spPr>
          <a:xfrm>
            <a:off x="1675030" y="4830498"/>
            <a:ext cx="2384425" cy="59626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40449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Qualitativa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51" name="Google Shape;751;p5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54878" y="1849967"/>
            <a:ext cx="2185220" cy="596106"/>
          </a:xfrm>
          <a:prstGeom prst="rect">
            <a:avLst/>
          </a:prstGeom>
          <a:noFill/>
          <a:ln>
            <a:noFill/>
          </a:ln>
        </p:spPr>
      </p:pic>
      <p:sp>
        <p:nvSpPr>
          <p:cNvPr id="752" name="Google Shape;752;p52"/>
          <p:cNvSpPr txBox="1"/>
          <p:nvPr/>
        </p:nvSpPr>
        <p:spPr>
          <a:xfrm>
            <a:off x="4654878" y="1849966"/>
            <a:ext cx="2185670" cy="59626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50291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Discreta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53" name="Google Shape;753;p5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54878" y="3042179"/>
            <a:ext cx="2185220" cy="597209"/>
          </a:xfrm>
          <a:prstGeom prst="rect">
            <a:avLst/>
          </a:prstGeom>
          <a:noFill/>
          <a:ln>
            <a:noFill/>
          </a:ln>
        </p:spPr>
      </p:pic>
      <p:sp>
        <p:nvSpPr>
          <p:cNvPr id="754" name="Google Shape;754;p52"/>
          <p:cNvSpPr txBox="1"/>
          <p:nvPr/>
        </p:nvSpPr>
        <p:spPr>
          <a:xfrm>
            <a:off x="4654878" y="3042179"/>
            <a:ext cx="2185670" cy="59753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44323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Contínua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55" name="Google Shape;755;p5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54878" y="4234391"/>
            <a:ext cx="2185220" cy="596106"/>
          </a:xfrm>
          <a:prstGeom prst="rect">
            <a:avLst/>
          </a:prstGeom>
          <a:noFill/>
          <a:ln>
            <a:noFill/>
          </a:ln>
        </p:spPr>
      </p:pic>
      <p:sp>
        <p:nvSpPr>
          <p:cNvPr id="756" name="Google Shape;756;p52"/>
          <p:cNvSpPr txBox="1"/>
          <p:nvPr/>
        </p:nvSpPr>
        <p:spPr>
          <a:xfrm>
            <a:off x="4654878" y="4234392"/>
            <a:ext cx="2185670" cy="59626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4730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Nominal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57" name="Google Shape;757;p5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54878" y="5426604"/>
            <a:ext cx="2185220" cy="596106"/>
          </a:xfrm>
          <a:prstGeom prst="rect">
            <a:avLst/>
          </a:prstGeom>
          <a:noFill/>
          <a:ln>
            <a:noFill/>
          </a:ln>
        </p:spPr>
      </p:pic>
      <p:sp>
        <p:nvSpPr>
          <p:cNvPr id="758" name="Google Shape;758;p52"/>
          <p:cNvSpPr txBox="1"/>
          <p:nvPr/>
        </p:nvSpPr>
        <p:spPr>
          <a:xfrm>
            <a:off x="4654878" y="5426604"/>
            <a:ext cx="2185670" cy="59626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55181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Ordinal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59" name="Google Shape;759;p52"/>
          <p:cNvSpPr/>
          <p:nvPr/>
        </p:nvSpPr>
        <p:spPr>
          <a:xfrm>
            <a:off x="4257565" y="2047565"/>
            <a:ext cx="198755" cy="1391285"/>
          </a:xfrm>
          <a:custGeom>
            <a:rect b="b" l="l" r="r" t="t"/>
            <a:pathLst>
              <a:path extrusionOk="0" h="1391285" w="198754">
                <a:moveTo>
                  <a:pt x="198656" y="1390914"/>
                </a:moveTo>
                <a:lnTo>
                  <a:pt x="159993" y="1381808"/>
                </a:lnTo>
                <a:lnTo>
                  <a:pt x="128420" y="1356973"/>
                </a:lnTo>
                <a:lnTo>
                  <a:pt x="107133" y="1320139"/>
                </a:lnTo>
                <a:lnTo>
                  <a:pt x="99328" y="1275032"/>
                </a:lnTo>
                <a:lnTo>
                  <a:pt x="99328" y="811339"/>
                </a:lnTo>
                <a:lnTo>
                  <a:pt x="91522" y="766233"/>
                </a:lnTo>
                <a:lnTo>
                  <a:pt x="70235" y="729398"/>
                </a:lnTo>
                <a:lnTo>
                  <a:pt x="38663" y="704564"/>
                </a:lnTo>
                <a:lnTo>
                  <a:pt x="0" y="695457"/>
                </a:lnTo>
                <a:lnTo>
                  <a:pt x="38663" y="686351"/>
                </a:lnTo>
                <a:lnTo>
                  <a:pt x="70235" y="661516"/>
                </a:lnTo>
                <a:lnTo>
                  <a:pt x="91522" y="624682"/>
                </a:lnTo>
                <a:lnTo>
                  <a:pt x="99328" y="579575"/>
                </a:lnTo>
                <a:lnTo>
                  <a:pt x="99328" y="115882"/>
                </a:lnTo>
                <a:lnTo>
                  <a:pt x="107133" y="70775"/>
                </a:lnTo>
                <a:lnTo>
                  <a:pt x="128420" y="33941"/>
                </a:lnTo>
                <a:lnTo>
                  <a:pt x="159993" y="9106"/>
                </a:lnTo>
                <a:lnTo>
                  <a:pt x="198656" y="0"/>
                </a:lnTo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760" name="Google Shape;760;p52"/>
          <p:cNvSpPr/>
          <p:nvPr/>
        </p:nvSpPr>
        <p:spPr>
          <a:xfrm>
            <a:off x="4257565" y="4433093"/>
            <a:ext cx="198755" cy="1391285"/>
          </a:xfrm>
          <a:custGeom>
            <a:rect b="b" l="l" r="r" t="t"/>
            <a:pathLst>
              <a:path extrusionOk="0" h="1391285" w="198754">
                <a:moveTo>
                  <a:pt x="198656" y="1390914"/>
                </a:moveTo>
                <a:lnTo>
                  <a:pt x="159993" y="1381808"/>
                </a:lnTo>
                <a:lnTo>
                  <a:pt x="128420" y="1356973"/>
                </a:lnTo>
                <a:lnTo>
                  <a:pt x="107133" y="1320139"/>
                </a:lnTo>
                <a:lnTo>
                  <a:pt x="99328" y="1275032"/>
                </a:lnTo>
                <a:lnTo>
                  <a:pt x="99328" y="811339"/>
                </a:lnTo>
                <a:lnTo>
                  <a:pt x="91522" y="766233"/>
                </a:lnTo>
                <a:lnTo>
                  <a:pt x="70235" y="729398"/>
                </a:lnTo>
                <a:lnTo>
                  <a:pt x="38663" y="704564"/>
                </a:lnTo>
                <a:lnTo>
                  <a:pt x="0" y="695457"/>
                </a:lnTo>
                <a:lnTo>
                  <a:pt x="38663" y="686351"/>
                </a:lnTo>
                <a:lnTo>
                  <a:pt x="70235" y="661516"/>
                </a:lnTo>
                <a:lnTo>
                  <a:pt x="91522" y="624682"/>
                </a:lnTo>
                <a:lnTo>
                  <a:pt x="99328" y="579575"/>
                </a:lnTo>
                <a:lnTo>
                  <a:pt x="99328" y="115882"/>
                </a:lnTo>
                <a:lnTo>
                  <a:pt x="107133" y="70775"/>
                </a:lnTo>
                <a:lnTo>
                  <a:pt x="128420" y="33941"/>
                </a:lnTo>
                <a:lnTo>
                  <a:pt x="159993" y="9106"/>
                </a:lnTo>
                <a:lnTo>
                  <a:pt x="198656" y="0"/>
                </a:lnTo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53"/>
          <p:cNvSpPr txBox="1"/>
          <p:nvPr>
            <p:ph type="title"/>
          </p:nvPr>
        </p:nvSpPr>
        <p:spPr>
          <a:xfrm>
            <a:off x="1143000" y="755024"/>
            <a:ext cx="7861934" cy="6965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VARIÁVEIS - CLASSIFICAÇÃO</a:t>
            </a:r>
            <a:endParaRPr/>
          </a:p>
        </p:txBody>
      </p:sp>
      <p:pic>
        <p:nvPicPr>
          <p:cNvPr id="766" name="Google Shape;766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4812" y="2895759"/>
            <a:ext cx="2383877" cy="5961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pic>
      <p:sp>
        <p:nvSpPr>
          <p:cNvPr id="767" name="Google Shape;767;p53"/>
          <p:cNvSpPr txBox="1"/>
          <p:nvPr/>
        </p:nvSpPr>
        <p:spPr>
          <a:xfrm>
            <a:off x="1162235" y="2895600"/>
            <a:ext cx="2384425" cy="59626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40449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Qualitativa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68" name="Google Shape;768;p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5785" y="2734667"/>
            <a:ext cx="2185220" cy="596106"/>
          </a:xfrm>
          <a:prstGeom prst="rect">
            <a:avLst/>
          </a:prstGeom>
          <a:noFill/>
          <a:ln>
            <a:noFill/>
          </a:ln>
        </p:spPr>
      </p:pic>
      <p:sp>
        <p:nvSpPr>
          <p:cNvPr id="769" name="Google Shape;769;p53"/>
          <p:cNvSpPr txBox="1"/>
          <p:nvPr/>
        </p:nvSpPr>
        <p:spPr>
          <a:xfrm>
            <a:off x="4654878" y="2734508"/>
            <a:ext cx="2185670" cy="59626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4730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Nominal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70" name="Google Shape;770;p5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80481" y="3645722"/>
            <a:ext cx="2185220" cy="596106"/>
          </a:xfrm>
          <a:prstGeom prst="rect">
            <a:avLst/>
          </a:prstGeom>
          <a:noFill/>
          <a:ln>
            <a:noFill/>
          </a:ln>
        </p:spPr>
      </p:pic>
      <p:sp>
        <p:nvSpPr>
          <p:cNvPr id="771" name="Google Shape;771;p53"/>
          <p:cNvSpPr txBox="1"/>
          <p:nvPr/>
        </p:nvSpPr>
        <p:spPr>
          <a:xfrm>
            <a:off x="4675335" y="3638125"/>
            <a:ext cx="2185670" cy="59626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55181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Ordinal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72" name="Google Shape;772;p53"/>
          <p:cNvSpPr/>
          <p:nvPr/>
        </p:nvSpPr>
        <p:spPr>
          <a:xfrm>
            <a:off x="4191000" y="3032640"/>
            <a:ext cx="198755" cy="1391285"/>
          </a:xfrm>
          <a:custGeom>
            <a:rect b="b" l="l" r="r" t="t"/>
            <a:pathLst>
              <a:path extrusionOk="0" h="1391285" w="198754">
                <a:moveTo>
                  <a:pt x="198656" y="1390914"/>
                </a:moveTo>
                <a:lnTo>
                  <a:pt x="159993" y="1381808"/>
                </a:lnTo>
                <a:lnTo>
                  <a:pt x="128420" y="1356973"/>
                </a:lnTo>
                <a:lnTo>
                  <a:pt x="107133" y="1320139"/>
                </a:lnTo>
                <a:lnTo>
                  <a:pt x="99328" y="1275032"/>
                </a:lnTo>
                <a:lnTo>
                  <a:pt x="99328" y="811339"/>
                </a:lnTo>
                <a:lnTo>
                  <a:pt x="91522" y="766233"/>
                </a:lnTo>
                <a:lnTo>
                  <a:pt x="70235" y="729398"/>
                </a:lnTo>
                <a:lnTo>
                  <a:pt x="38663" y="704564"/>
                </a:lnTo>
                <a:lnTo>
                  <a:pt x="0" y="695457"/>
                </a:lnTo>
                <a:lnTo>
                  <a:pt x="38663" y="686351"/>
                </a:lnTo>
                <a:lnTo>
                  <a:pt x="70235" y="661516"/>
                </a:lnTo>
                <a:lnTo>
                  <a:pt x="91522" y="624682"/>
                </a:lnTo>
                <a:lnTo>
                  <a:pt x="99328" y="579575"/>
                </a:lnTo>
                <a:lnTo>
                  <a:pt x="99328" y="115882"/>
                </a:lnTo>
                <a:lnTo>
                  <a:pt x="107133" y="70775"/>
                </a:lnTo>
                <a:lnTo>
                  <a:pt x="128420" y="33941"/>
                </a:lnTo>
                <a:lnTo>
                  <a:pt x="159993" y="9106"/>
                </a:lnTo>
                <a:lnTo>
                  <a:pt x="198656" y="0"/>
                </a:lnTo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773" name="Google Shape;773;p53"/>
          <p:cNvSpPr/>
          <p:nvPr/>
        </p:nvSpPr>
        <p:spPr>
          <a:xfrm>
            <a:off x="165734" y="1667974"/>
            <a:ext cx="8839200" cy="7591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46926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NOMINAL: categorias independentes, sem relação entre si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265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Ex.: raça, nacionalidade, partido político;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" name="Google Shape;774;p53"/>
          <p:cNvSpPr/>
          <p:nvPr/>
        </p:nvSpPr>
        <p:spPr>
          <a:xfrm>
            <a:off x="-800100" y="4641867"/>
            <a:ext cx="9982200" cy="7750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469265" marR="5080" rtl="0" algn="ctr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ORDINAL: categorias com relação de ordem entre si (há uma  hierarquia)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265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Ex.: escolaridade (nível 1, 2, 3 etc), classe social (A, B, C etc)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54"/>
          <p:cNvSpPr txBox="1"/>
          <p:nvPr>
            <p:ph type="title"/>
          </p:nvPr>
        </p:nvSpPr>
        <p:spPr>
          <a:xfrm>
            <a:off x="1143000" y="755024"/>
            <a:ext cx="7861934" cy="6965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VARIÁVEIS - CLASSIFICAÇÃO</a:t>
            </a:r>
            <a:endParaRPr/>
          </a:p>
        </p:txBody>
      </p:sp>
      <p:sp>
        <p:nvSpPr>
          <p:cNvPr id="780" name="Google Shape;780;p54"/>
          <p:cNvSpPr txBox="1"/>
          <p:nvPr/>
        </p:nvSpPr>
        <p:spPr>
          <a:xfrm>
            <a:off x="1657466" y="3738501"/>
            <a:ext cx="2384425" cy="596265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31559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Quantitativa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81" name="Google Shape;781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71154" y="3128710"/>
            <a:ext cx="2185220" cy="596106"/>
          </a:xfrm>
          <a:prstGeom prst="rect">
            <a:avLst/>
          </a:prstGeom>
          <a:noFill/>
          <a:ln>
            <a:noFill/>
          </a:ln>
        </p:spPr>
      </p:pic>
      <p:sp>
        <p:nvSpPr>
          <p:cNvPr id="782" name="Google Shape;782;p54"/>
          <p:cNvSpPr txBox="1"/>
          <p:nvPr/>
        </p:nvSpPr>
        <p:spPr>
          <a:xfrm>
            <a:off x="4656647" y="3129194"/>
            <a:ext cx="2185670" cy="59626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50291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Discreta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83" name="Google Shape;783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54878" y="4571842"/>
            <a:ext cx="2185220" cy="597209"/>
          </a:xfrm>
          <a:prstGeom prst="rect">
            <a:avLst/>
          </a:prstGeom>
          <a:noFill/>
          <a:ln>
            <a:noFill/>
          </a:ln>
        </p:spPr>
      </p:pic>
      <p:sp>
        <p:nvSpPr>
          <p:cNvPr id="784" name="Google Shape;784;p54"/>
          <p:cNvSpPr txBox="1"/>
          <p:nvPr/>
        </p:nvSpPr>
        <p:spPr>
          <a:xfrm>
            <a:off x="4654428" y="4572000"/>
            <a:ext cx="2185670" cy="59753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44323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Contínua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85" name="Google Shape;785;p54"/>
          <p:cNvSpPr/>
          <p:nvPr/>
        </p:nvSpPr>
        <p:spPr>
          <a:xfrm>
            <a:off x="4343400" y="3340990"/>
            <a:ext cx="198755" cy="1391285"/>
          </a:xfrm>
          <a:custGeom>
            <a:rect b="b" l="l" r="r" t="t"/>
            <a:pathLst>
              <a:path extrusionOk="0" h="1391285" w="198754">
                <a:moveTo>
                  <a:pt x="198656" y="1390914"/>
                </a:moveTo>
                <a:lnTo>
                  <a:pt x="159993" y="1381808"/>
                </a:lnTo>
                <a:lnTo>
                  <a:pt x="128420" y="1356973"/>
                </a:lnTo>
                <a:lnTo>
                  <a:pt x="107133" y="1320139"/>
                </a:lnTo>
                <a:lnTo>
                  <a:pt x="99328" y="1275032"/>
                </a:lnTo>
                <a:lnTo>
                  <a:pt x="99328" y="811339"/>
                </a:lnTo>
                <a:lnTo>
                  <a:pt x="91522" y="766233"/>
                </a:lnTo>
                <a:lnTo>
                  <a:pt x="70235" y="729398"/>
                </a:lnTo>
                <a:lnTo>
                  <a:pt x="38663" y="704564"/>
                </a:lnTo>
                <a:lnTo>
                  <a:pt x="0" y="695457"/>
                </a:lnTo>
                <a:lnTo>
                  <a:pt x="38663" y="686351"/>
                </a:lnTo>
                <a:lnTo>
                  <a:pt x="70235" y="661516"/>
                </a:lnTo>
                <a:lnTo>
                  <a:pt x="91522" y="624682"/>
                </a:lnTo>
                <a:lnTo>
                  <a:pt x="99328" y="579575"/>
                </a:lnTo>
                <a:lnTo>
                  <a:pt x="99328" y="115882"/>
                </a:lnTo>
                <a:lnTo>
                  <a:pt x="107133" y="70775"/>
                </a:lnTo>
                <a:lnTo>
                  <a:pt x="128420" y="33941"/>
                </a:lnTo>
                <a:lnTo>
                  <a:pt x="159993" y="9106"/>
                </a:lnTo>
                <a:lnTo>
                  <a:pt x="198656" y="0"/>
                </a:lnTo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786" name="Google Shape;786;p54"/>
          <p:cNvSpPr/>
          <p:nvPr/>
        </p:nvSpPr>
        <p:spPr>
          <a:xfrm>
            <a:off x="2027612" y="2225727"/>
            <a:ext cx="609270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Uma </a:t>
            </a:r>
            <a:r>
              <a:rPr b="1" i="0" lang="pt-BR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variável discreta</a:t>
            </a:r>
            <a:r>
              <a:rPr b="0" i="0" lang="pt-BR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 é sempre numérica.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" name="Google Shape;787;p54"/>
          <p:cNvSpPr/>
          <p:nvPr/>
        </p:nvSpPr>
        <p:spPr>
          <a:xfrm>
            <a:off x="501528" y="5478206"/>
            <a:ext cx="830580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Variáveis contínuas</a:t>
            </a:r>
            <a:r>
              <a:rPr b="0" i="0" lang="pt-BR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 são </a:t>
            </a:r>
            <a:r>
              <a:rPr b="1" i="0" lang="pt-BR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variáveis</a:t>
            </a:r>
            <a:r>
              <a:rPr b="0" i="0" lang="pt-BR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 numéricas que têm um número infinito de valores </a:t>
            </a:r>
            <a:r>
              <a:rPr b="1" i="0" lang="pt-BR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entre</a:t>
            </a:r>
            <a:r>
              <a:rPr b="0" i="0" lang="pt-BR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 dois valores quaisquer.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55"/>
          <p:cNvSpPr txBox="1"/>
          <p:nvPr>
            <p:ph type="title"/>
          </p:nvPr>
        </p:nvSpPr>
        <p:spPr>
          <a:xfrm>
            <a:off x="1143000" y="755024"/>
            <a:ext cx="7861934" cy="6965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VARIÁVEIS - CLASSIFICAÇÃO</a:t>
            </a:r>
            <a:endParaRPr/>
          </a:p>
        </p:txBody>
      </p:sp>
      <p:sp>
        <p:nvSpPr>
          <p:cNvPr id="793" name="Google Shape;793;p55"/>
          <p:cNvSpPr txBox="1"/>
          <p:nvPr/>
        </p:nvSpPr>
        <p:spPr>
          <a:xfrm>
            <a:off x="3250564" y="1603322"/>
            <a:ext cx="2384425" cy="596265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31559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Quantitativa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94" name="Google Shape;794;p55"/>
          <p:cNvSpPr txBox="1"/>
          <p:nvPr/>
        </p:nvSpPr>
        <p:spPr>
          <a:xfrm>
            <a:off x="609600" y="2524370"/>
            <a:ext cx="2185670" cy="59626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50291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Discreta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95" name="Google Shape;795;p55"/>
          <p:cNvSpPr txBox="1"/>
          <p:nvPr/>
        </p:nvSpPr>
        <p:spPr>
          <a:xfrm>
            <a:off x="5634989" y="2524370"/>
            <a:ext cx="2185670" cy="47705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5700">
            <a:spAutoFit/>
          </a:bodyPr>
          <a:lstStyle/>
          <a:p>
            <a:pPr indent="0" lvl="0" marL="44323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latin typeface="Times New Roman"/>
                <a:ea typeface="Times New Roman"/>
                <a:cs typeface="Times New Roman"/>
                <a:sym typeface="Times New Roman"/>
              </a:rPr>
              <a:t>Contínua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796" name="Google Shape;796;p55"/>
          <p:cNvGraphicFramePr/>
          <p:nvPr/>
        </p:nvGraphicFramePr>
        <p:xfrm>
          <a:off x="685800" y="3505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{852E5D6D-CCB3-48FA-B395-C32686CA8E5C}</a:tableStyleId>
              </a:tblPr>
              <a:tblGrid>
                <a:gridCol w="3886200"/>
                <a:gridCol w="3886200"/>
              </a:tblGrid>
              <a:tr h="4243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pt-BR" sz="1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VARIÁVEIS ​​DISCRETAS</a:t>
                      </a:r>
                      <a:endParaRPr b="0"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3000" marB="43000" marR="43000" marL="43000" anchor="ctr">
                    <a:lnL cap="flat" cmpd="sng" w="12700">
                      <a:solidFill>
                        <a:srgbClr val="20FA9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0F89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20FA9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80F79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pt-BR" sz="1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VARIÁVEIS ​​CONTÍNUAS</a:t>
                      </a:r>
                      <a:endParaRPr b="0"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3000" marB="43000" marR="43000" marL="43000" anchor="ctr">
                    <a:lnL cap="flat" cmpd="sng" w="12700">
                      <a:solidFill>
                        <a:srgbClr val="70F89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0F89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0F89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0FB9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4243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1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Eles são expressos com números inteiros.</a:t>
                      </a:r>
                      <a:endParaRPr/>
                    </a:p>
                  </a:txBody>
                  <a:tcPr marT="43000" marB="43000" marR="43000" marL="43000" anchor="ctr">
                    <a:lnL cap="flat" cmpd="sng" w="12700">
                      <a:solidFill>
                        <a:srgbClr val="80F79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0FB9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80F79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0F89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1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Eles são expressos com números reais.</a:t>
                      </a:r>
                      <a:endParaRPr/>
                    </a:p>
                  </a:txBody>
                  <a:tcPr marT="43000" marB="43000" marR="43000" marL="43000" anchor="ctr">
                    <a:lnL cap="flat" cmpd="sng" w="12700">
                      <a:solidFill>
                        <a:srgbClr val="D0FB9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0FB9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0FB9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0FA9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4243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1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Eles têm um número finito de valores.</a:t>
                      </a:r>
                      <a:endParaRPr/>
                    </a:p>
                  </a:txBody>
                  <a:tcPr marT="43000" marB="43000" marR="43000" marL="43000" anchor="ctr">
                    <a:lnL cap="flat" cmpd="sng" w="12700">
                      <a:solidFill>
                        <a:srgbClr val="70F89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B0FA9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0F89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F99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1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Eles têm um número infinito de valores.</a:t>
                      </a:r>
                      <a:endParaRPr/>
                    </a:p>
                  </a:txBody>
                  <a:tcPr marT="43000" marB="43000" marR="43000" marL="43000" anchor="ctr">
                    <a:lnL cap="flat" cmpd="sng" w="12700">
                      <a:solidFill>
                        <a:srgbClr val="B0FA9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0FA9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0FA9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90F69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6970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1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Eles são medidos com contagens e enumerações.</a:t>
                      </a:r>
                      <a:endParaRPr/>
                    </a:p>
                  </a:txBody>
                  <a:tcPr marT="43000" marB="43000" marR="43000" marL="43000" anchor="ctr">
                    <a:lnL cap="flat" cmpd="sng" w="12700">
                      <a:solidFill>
                        <a:srgbClr val="00F99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90F69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F99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0FB9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1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Eles são medidos com instrumentos específicos.</a:t>
                      </a:r>
                      <a:endParaRPr/>
                    </a:p>
                  </a:txBody>
                  <a:tcPr marT="43000" marB="43000" marR="43000" marL="43000" anchor="ctr">
                    <a:lnL cap="flat" cmpd="sng" w="12700">
                      <a:solidFill>
                        <a:srgbClr val="90F69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0F69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90F69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A0F89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6970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1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Elas são mais exatas do que as variáveis ​​contínuas.</a:t>
                      </a:r>
                      <a:endParaRPr/>
                    </a:p>
                  </a:txBody>
                  <a:tcPr marT="43000" marB="43000" marR="43000" marL="43000" anchor="ctr">
                    <a:lnL cap="flat" cmpd="sng" w="12700">
                      <a:solidFill>
                        <a:srgbClr val="70FB9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A0F89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0FB9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0FB9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1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Elas são menos exatas do que as variáveis ​​discretas.</a:t>
                      </a:r>
                      <a:endParaRPr/>
                    </a:p>
                  </a:txBody>
                  <a:tcPr marT="43000" marB="43000" marR="43000" marL="43000" anchor="ctr">
                    <a:lnL cap="flat" cmpd="sng" w="12700">
                      <a:solidFill>
                        <a:srgbClr val="A0F89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A0F89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A0F89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0F89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56"/>
          <p:cNvSpPr txBox="1"/>
          <p:nvPr>
            <p:ph type="title"/>
          </p:nvPr>
        </p:nvSpPr>
        <p:spPr>
          <a:xfrm>
            <a:off x="1447800" y="685800"/>
            <a:ext cx="7010400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VARIÁVEIS - ALGUNS TIPOS</a:t>
            </a:r>
            <a:endParaRPr/>
          </a:p>
        </p:txBody>
      </p:sp>
      <p:sp>
        <p:nvSpPr>
          <p:cNvPr id="802" name="Google Shape;802;p56"/>
          <p:cNvSpPr txBox="1"/>
          <p:nvPr/>
        </p:nvSpPr>
        <p:spPr>
          <a:xfrm>
            <a:off x="457200" y="1981200"/>
            <a:ext cx="6307761" cy="21031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34290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VARIÁVEIS INDEPENDENTES (VI)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249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VARIÁVEIS DEPENDENTES (VD)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>
                <a:srgbClr val="008080"/>
              </a:buClr>
              <a:buSzPts val="2150"/>
              <a:buFont typeface="Tahoma"/>
              <a:buNone/>
            </a:pPr>
            <a:r>
              <a:t/>
            </a:r>
            <a:endParaRPr sz="21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VARIÁVEIS MODERADORAS (VM)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None/>
            </a:pPr>
            <a:r>
              <a:t/>
            </a:r>
            <a:endParaRPr sz="21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57"/>
          <p:cNvSpPr txBox="1"/>
          <p:nvPr/>
        </p:nvSpPr>
        <p:spPr>
          <a:xfrm>
            <a:off x="231140" y="810262"/>
            <a:ext cx="8645525" cy="50772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3650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VARIÁVEIS INDEPENDENTES (VI):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Candidatas a explicar a variável dependente;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403860" rtl="0" algn="l">
              <a:lnSpc>
                <a:spcPct val="1008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São fatores determinantes, condições ou causas para certo  resultado, efeito ou conseqüência;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5080" rtl="0" algn="l">
              <a:lnSpc>
                <a:spcPct val="100800"/>
              </a:lnSpc>
              <a:spcBef>
                <a:spcPts val="459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Afetam outras variáveis, mas não precisam estar relacionadas  entre si;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6385" lvl="1" marL="7556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São imprescindíveis para se obter um determinado resultado.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265" marR="232409" rtl="0" algn="l">
              <a:lnSpc>
                <a:spcPct val="98900"/>
              </a:lnSpc>
              <a:spcBef>
                <a:spcPts val="525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265" marR="232409" rtl="0" algn="just">
              <a:lnSpc>
                <a:spcPct val="98900"/>
              </a:lnSpc>
              <a:spcBef>
                <a:spcPts val="525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Exemplo: </a:t>
            </a:r>
            <a:endParaRPr b="1"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265" marR="232409" rtl="0" algn="just">
              <a:lnSpc>
                <a:spcPct val="98900"/>
              </a:lnSpc>
              <a:spcBef>
                <a:spcPts val="525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265" marR="232409" rtl="0" algn="just">
              <a:lnSpc>
                <a:spcPct val="98900"/>
              </a:lnSpc>
              <a:spcBef>
                <a:spcPts val="525"/>
              </a:spcBef>
              <a:spcAft>
                <a:spcPts val="0"/>
              </a:spcAft>
              <a:buNone/>
            </a:pPr>
            <a:r>
              <a:rPr i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Testar a temperatura como fator modificador da taxa de  crescimento em determinado organismo. Neste caso, a  variável independente é a temperatura, enquanto a  dependente é a taxa de crescimento.</a:t>
            </a:r>
            <a:endParaRPr i="1"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58"/>
          <p:cNvSpPr txBox="1"/>
          <p:nvPr/>
        </p:nvSpPr>
        <p:spPr>
          <a:xfrm>
            <a:off x="304800" y="1066800"/>
            <a:ext cx="8610600" cy="37169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3650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VARIÁVEIS DEPENDENTES (VD):</a:t>
            </a:r>
            <a:endParaRPr b="1"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12700" rtl="0" algn="l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00808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12700" rtl="0" algn="l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São aquelas afetadas ou explicadas pelas variáveis  independentes;</a:t>
            </a:r>
            <a:endParaRPr b="1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1080770" rtl="0" algn="l">
              <a:lnSpc>
                <a:spcPct val="100800"/>
              </a:lnSpc>
              <a:spcBef>
                <a:spcPts val="459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Variarão de acordo com as mudanças nas variáveis  independentes;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179070" rtl="0" algn="l">
              <a:lnSpc>
                <a:spcPct val="100800"/>
              </a:lnSpc>
              <a:spcBef>
                <a:spcPts val="459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São o resultado, conseqüência ou resposta de algo que foi  estimulado;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9400" lvl="1" marL="748665" marR="5080" rtl="0" algn="l">
              <a:lnSpc>
                <a:spcPct val="100800"/>
              </a:lnSpc>
              <a:spcBef>
                <a:spcPts val="459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Podem ser dependentes em uma pesquisa e independentes  em outra.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59"/>
          <p:cNvSpPr txBox="1"/>
          <p:nvPr/>
        </p:nvSpPr>
        <p:spPr>
          <a:xfrm>
            <a:off x="914400" y="990600"/>
            <a:ext cx="7593965" cy="42816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3650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VARIÁVEIS MODERADORAS (VM):</a:t>
            </a:r>
            <a:endParaRPr b="1"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12700" rtl="0" algn="ctr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69900" lvl="1" marL="939800" marR="295275" rtl="0" algn="l">
              <a:lnSpc>
                <a:spcPct val="100299"/>
              </a:lnSpc>
              <a:spcBef>
                <a:spcPts val="39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São menos importantes que as variáveis  independentes, porém, também podem ser  condição, causa, estímulo ou determinante para o  acontecimento de um feito;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69900" lvl="1" marL="939800" marR="207009" rtl="0" algn="l">
              <a:lnSpc>
                <a:spcPct val="100800"/>
              </a:lnSpc>
              <a:spcBef>
                <a:spcPts val="459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</a:pP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Sua classificação como </a:t>
            </a: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VM</a:t>
            </a: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 não como </a:t>
            </a: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VI</a:t>
            </a: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depende  das hipóteses e do foco principal da pesquisa;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900" marR="5080" rtl="0" algn="l">
              <a:lnSpc>
                <a:spcPct val="100400"/>
              </a:lnSpc>
              <a:spcBef>
                <a:spcPts val="47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0000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900" marR="5080" rtl="0" algn="l">
              <a:lnSpc>
                <a:spcPct val="100400"/>
              </a:lnSpc>
              <a:spcBef>
                <a:spcPts val="47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Exemplo:</a:t>
            </a:r>
            <a:endParaRPr b="1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69900" marR="5080" rtl="0" algn="l">
              <a:lnSpc>
                <a:spcPct val="100400"/>
              </a:lnSpc>
              <a:spcBef>
                <a:spcPts val="47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O desempenho do aluno (VD) depende do  número de horas de estudo (VI) e da intensidade de  luz no local (VM)</a:t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"/>
          <p:cNvSpPr txBox="1"/>
          <p:nvPr/>
        </p:nvSpPr>
        <p:spPr>
          <a:xfrm>
            <a:off x="1494235" y="1322785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OBJETIVOS DA PESQUISA</a:t>
            </a:r>
            <a:endParaRPr/>
          </a:p>
        </p:txBody>
      </p:sp>
      <p:sp>
        <p:nvSpPr>
          <p:cNvPr id="122" name="Google Shape;122;p6"/>
          <p:cNvSpPr txBox="1"/>
          <p:nvPr/>
        </p:nvSpPr>
        <p:spPr>
          <a:xfrm>
            <a:off x="1494235" y="1808560"/>
            <a:ext cx="6172200" cy="39421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0000" lnSpcReduction="20000"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15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150"/>
              <a:t>1.2 Analítica</a:t>
            </a:r>
            <a:r>
              <a:rPr lang="pt-BR" sz="3150"/>
              <a:t>: visa identificar os fatores que determinam ou contribuem para a ocorrência dos fenômenos. Há hipótese(s) envolvida(s). Resulta em Conclusões.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5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150"/>
              <a:t>Exemplos de pesquisas analíticas: Analisar</a:t>
            </a:r>
            <a:r>
              <a:rPr lang="pt-BR" sz="3150"/>
              <a:t> a associação entre fumar e câncer de pulmão; </a:t>
            </a:r>
            <a:r>
              <a:rPr b="1" lang="pt-BR" sz="3150"/>
              <a:t>analisar</a:t>
            </a:r>
            <a:r>
              <a:rPr lang="pt-BR" sz="3150"/>
              <a:t> a correlação entre Qualidade de Vida e Bem Estar; </a:t>
            </a:r>
            <a:r>
              <a:rPr b="1" lang="pt-BR" sz="3150"/>
              <a:t>analisar</a:t>
            </a:r>
            <a:r>
              <a:rPr lang="pt-BR" sz="3150"/>
              <a:t> os fatores de risco associados à obesidade infantil; </a:t>
            </a:r>
            <a:r>
              <a:rPr b="1" lang="pt-BR" sz="3150"/>
              <a:t>analisar</a:t>
            </a:r>
            <a:r>
              <a:rPr lang="pt-BR" sz="3150"/>
              <a:t> os fatores de risco associados ao desmame precoce; </a:t>
            </a:r>
            <a:r>
              <a:rPr b="1" lang="pt-BR" sz="3150"/>
              <a:t>comparar </a:t>
            </a:r>
            <a:r>
              <a:rPr lang="pt-BR" sz="3150"/>
              <a:t>a opinião sobre o aborto antes e após uma palestra sobre o tema; </a:t>
            </a:r>
            <a:r>
              <a:rPr b="1" lang="pt-BR" sz="3150"/>
              <a:t>comparar</a:t>
            </a:r>
            <a:r>
              <a:rPr lang="pt-BR" sz="3150"/>
              <a:t> o nível de colesterol entre dois (ou mais) grupos sujeitos à diferentes tratamentos e um grupo controle.</a:t>
            </a:r>
            <a:endParaRPr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3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350"/>
              <a:t>  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60"/>
          <p:cNvSpPr txBox="1"/>
          <p:nvPr>
            <p:ph type="title"/>
          </p:nvPr>
        </p:nvSpPr>
        <p:spPr>
          <a:xfrm>
            <a:off x="1752600" y="838200"/>
            <a:ext cx="6012984" cy="689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VARIÁVEIS - RELAÇÕES</a:t>
            </a:r>
            <a:endParaRPr/>
          </a:p>
        </p:txBody>
      </p:sp>
      <p:sp>
        <p:nvSpPr>
          <p:cNvPr id="823" name="Google Shape;823;p60"/>
          <p:cNvSpPr txBox="1"/>
          <p:nvPr/>
        </p:nvSpPr>
        <p:spPr>
          <a:xfrm>
            <a:off x="764538" y="1935987"/>
            <a:ext cx="7541261" cy="4382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1750">
            <a:spAutoFit/>
          </a:bodyPr>
          <a:lstStyle/>
          <a:p>
            <a:pPr indent="-34290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 X muda, há mudanças em Y?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109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Aumenta Y quando aumenta X?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11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Diminui Y com um aumento de X?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55600" rtl="0" algn="l">
              <a:lnSpc>
                <a:spcPct val="100000"/>
              </a:lnSpc>
              <a:spcBef>
                <a:spcPts val="12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Char char="•"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Há um aumento e, após, um decréscimo?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00000"/>
              </a:lnSpc>
              <a:spcBef>
                <a:spcPts val="112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l">
              <a:lnSpc>
                <a:spcPct val="100000"/>
              </a:lnSpc>
              <a:spcBef>
                <a:spcPts val="112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Tipos de relações para estes casos: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55650" rtl="0" algn="l">
              <a:lnSpc>
                <a:spcPct val="100000"/>
              </a:lnSpc>
              <a:spcBef>
                <a:spcPts val="944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Lineares;</a:t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556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Curvilíneas;</a:t>
            </a:r>
            <a:endParaRPr sz="200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556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Tahoma"/>
              <a:buChar char="–"/>
            </a:pPr>
            <a:r>
              <a:rPr b="1" lang="pt-BR" sz="20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Exponenciais</a:t>
            </a: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61"/>
          <p:cNvSpPr txBox="1"/>
          <p:nvPr/>
        </p:nvSpPr>
        <p:spPr>
          <a:xfrm>
            <a:off x="2971800" y="2667000"/>
            <a:ext cx="7120457" cy="9459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927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EXECUÇÃO</a:t>
            </a:r>
            <a:endParaRPr b="1" sz="44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3" name="Google Shape;833;p62"/>
          <p:cNvGrpSpPr/>
          <p:nvPr/>
        </p:nvGrpSpPr>
        <p:grpSpPr>
          <a:xfrm>
            <a:off x="0" y="1317602"/>
            <a:ext cx="700787" cy="4683148"/>
            <a:chOff x="0" y="-38100"/>
            <a:chExt cx="494463" cy="3304349"/>
          </a:xfrm>
        </p:grpSpPr>
        <p:sp>
          <p:nvSpPr>
            <p:cNvPr id="834" name="Google Shape;834;p62"/>
            <p:cNvSpPr/>
            <p:nvPr/>
          </p:nvSpPr>
          <p:spPr>
            <a:xfrm>
              <a:off x="0" y="0"/>
              <a:ext cx="494463" cy="3266249"/>
            </a:xfrm>
            <a:custGeom>
              <a:rect b="b" l="l" r="r" t="t"/>
              <a:pathLst>
                <a:path extrusionOk="0" h="3266249" w="494463">
                  <a:moveTo>
                    <a:pt x="0" y="0"/>
                  </a:moveTo>
                  <a:lnTo>
                    <a:pt x="494463" y="0"/>
                  </a:lnTo>
                  <a:lnTo>
                    <a:pt x="494463" y="3266249"/>
                  </a:lnTo>
                  <a:lnTo>
                    <a:pt x="0" y="32662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835" name="Google Shape;835;p62"/>
            <p:cNvSpPr txBox="1"/>
            <p:nvPr/>
          </p:nvSpPr>
          <p:spPr>
            <a:xfrm>
              <a:off x="0" y="-38100"/>
              <a:ext cx="494463" cy="33043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rtl="0" algn="ctr">
                <a:lnSpc>
                  <a:spcPct val="7388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grpSp>
        <p:nvGrpSpPr>
          <p:cNvPr id="836" name="Google Shape;836;p62"/>
          <p:cNvGrpSpPr/>
          <p:nvPr/>
        </p:nvGrpSpPr>
        <p:grpSpPr>
          <a:xfrm>
            <a:off x="7564971" y="1541737"/>
            <a:ext cx="924641" cy="858144"/>
            <a:chOff x="0" y="0"/>
            <a:chExt cx="875783" cy="812800"/>
          </a:xfrm>
        </p:grpSpPr>
        <p:sp>
          <p:nvSpPr>
            <p:cNvPr id="837" name="Google Shape;837;p62"/>
            <p:cNvSpPr/>
            <p:nvPr/>
          </p:nvSpPr>
          <p:spPr>
            <a:xfrm>
              <a:off x="0" y="0"/>
              <a:ext cx="875783" cy="812800"/>
            </a:xfrm>
            <a:custGeom>
              <a:rect b="b" l="l" r="r" t="t"/>
              <a:pathLst>
                <a:path extrusionOk="0" h="812800" w="875783">
                  <a:moveTo>
                    <a:pt x="437892" y="0"/>
                  </a:moveTo>
                  <a:cubicBezTo>
                    <a:pt x="196051" y="0"/>
                    <a:pt x="0" y="181951"/>
                    <a:pt x="0" y="406400"/>
                  </a:cubicBezTo>
                  <a:cubicBezTo>
                    <a:pt x="0" y="630849"/>
                    <a:pt x="196051" y="812800"/>
                    <a:pt x="437892" y="812800"/>
                  </a:cubicBezTo>
                  <a:cubicBezTo>
                    <a:pt x="679733" y="812800"/>
                    <a:pt x="875783" y="630849"/>
                    <a:pt x="875783" y="406400"/>
                  </a:cubicBezTo>
                  <a:cubicBezTo>
                    <a:pt x="875783" y="181951"/>
                    <a:pt x="679733" y="0"/>
                    <a:pt x="437892" y="0"/>
                  </a:cubicBezTo>
                  <a:close/>
                </a:path>
              </a:pathLst>
            </a:custGeom>
            <a:solidFill>
              <a:srgbClr val="FFFFFF">
                <a:alpha val="60392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838" name="Google Shape;838;p62"/>
            <p:cNvSpPr txBox="1"/>
            <p:nvPr/>
          </p:nvSpPr>
          <p:spPr>
            <a:xfrm>
              <a:off x="82105" y="95250"/>
              <a:ext cx="711574" cy="6413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rtl="0" algn="ctr">
                <a:lnSpc>
                  <a:spcPct val="3488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839" name="Google Shape;839;p62"/>
          <p:cNvSpPr txBox="1"/>
          <p:nvPr/>
        </p:nvSpPr>
        <p:spPr>
          <a:xfrm>
            <a:off x="849054" y="5616236"/>
            <a:ext cx="8115300" cy="1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4014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49">
                <a:solidFill>
                  <a:srgbClr val="152330"/>
                </a:solidFill>
                <a:latin typeface="Open Sans"/>
                <a:ea typeface="Open Sans"/>
                <a:cs typeface="Open Sans"/>
                <a:sym typeface="Open Sans"/>
              </a:rPr>
              <a:t>Coleta de Dados</a:t>
            </a:r>
            <a:endParaRPr/>
          </a:p>
        </p:txBody>
      </p:sp>
      <p:sp>
        <p:nvSpPr>
          <p:cNvPr id="840" name="Google Shape;840;p62"/>
          <p:cNvSpPr/>
          <p:nvPr/>
        </p:nvSpPr>
        <p:spPr>
          <a:xfrm>
            <a:off x="1391298" y="4896126"/>
            <a:ext cx="7094975" cy="1016227"/>
          </a:xfrm>
          <a:prstGeom prst="roundRect">
            <a:avLst>
              <a:gd fmla="val 30789" name="adj"/>
            </a:avLst>
          </a:prstGeom>
          <a:solidFill>
            <a:schemeClr val="accent6"/>
          </a:solidFill>
          <a:ln cap="flat" cmpd="sng" w="15225">
            <a:solidFill>
              <a:srgbClr val="00002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41" name="Google Shape;841;p62"/>
          <p:cNvSpPr/>
          <p:nvPr/>
        </p:nvSpPr>
        <p:spPr>
          <a:xfrm>
            <a:off x="3256526" y="5175306"/>
            <a:ext cx="1016556" cy="127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45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rgbClr val="244061"/>
                </a:solidFill>
                <a:latin typeface="Montserrat"/>
                <a:ea typeface="Montserrat"/>
                <a:cs typeface="Montserrat"/>
                <a:sym typeface="Montserrat"/>
              </a:rPr>
              <a:t>PERÍODO DE COLETA</a:t>
            </a:r>
            <a:endParaRPr sz="2200">
              <a:solidFill>
                <a:srgbClr val="24406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2" name="Google Shape;842;p62"/>
          <p:cNvSpPr/>
          <p:nvPr/>
        </p:nvSpPr>
        <p:spPr>
          <a:xfrm>
            <a:off x="1752600" y="5403285"/>
            <a:ext cx="3779163" cy="1382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02E"/>
                </a:solidFill>
                <a:latin typeface="Montserrat"/>
                <a:ea typeface="Montserrat"/>
                <a:cs typeface="Montserrat"/>
                <a:sym typeface="Montserrat"/>
              </a:rPr>
              <a:t>2022 na Espanha e 2023 no Brasil, permitindo uma análise comparativa temporal.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3" name="Google Shape;843;p62"/>
          <p:cNvSpPr/>
          <p:nvPr/>
        </p:nvSpPr>
        <p:spPr>
          <a:xfrm>
            <a:off x="1394637" y="3770770"/>
            <a:ext cx="7094975" cy="1016227"/>
          </a:xfrm>
          <a:prstGeom prst="roundRect">
            <a:avLst>
              <a:gd fmla="val 30789" name="adj"/>
            </a:avLst>
          </a:prstGeom>
          <a:solidFill>
            <a:schemeClr val="accent6"/>
          </a:solidFill>
          <a:ln cap="flat" cmpd="sng" w="15225">
            <a:solidFill>
              <a:srgbClr val="00002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44" name="Google Shape;844;p62"/>
          <p:cNvSpPr/>
          <p:nvPr/>
        </p:nvSpPr>
        <p:spPr>
          <a:xfrm>
            <a:off x="4063722" y="4106038"/>
            <a:ext cx="1016556" cy="127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45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rgbClr val="244061"/>
                </a:solidFill>
                <a:latin typeface="Montserrat"/>
                <a:ea typeface="Montserrat"/>
                <a:cs typeface="Montserrat"/>
                <a:sym typeface="Montserrat"/>
              </a:rPr>
              <a:t>LOCAIS</a:t>
            </a:r>
            <a:endParaRPr sz="2200">
              <a:solidFill>
                <a:srgbClr val="24406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5" name="Google Shape;845;p62"/>
          <p:cNvSpPr/>
          <p:nvPr/>
        </p:nvSpPr>
        <p:spPr>
          <a:xfrm>
            <a:off x="1752600" y="4391260"/>
            <a:ext cx="3779163" cy="1382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02E"/>
                </a:solidFill>
                <a:latin typeface="Montserrat"/>
                <a:ea typeface="Montserrat"/>
                <a:cs typeface="Montserrat"/>
                <a:sym typeface="Montserrat"/>
              </a:rPr>
              <a:t>Brasil e Espanha, representando dois contextos culturais e geográficos diferentes.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6" name="Google Shape;846;p62"/>
          <p:cNvSpPr/>
          <p:nvPr/>
        </p:nvSpPr>
        <p:spPr>
          <a:xfrm>
            <a:off x="1359217" y="2636510"/>
            <a:ext cx="7094975" cy="1016227"/>
          </a:xfrm>
          <a:prstGeom prst="roundRect">
            <a:avLst>
              <a:gd fmla="val 30789" name="adj"/>
            </a:avLst>
          </a:prstGeom>
          <a:solidFill>
            <a:schemeClr val="accent6"/>
          </a:solidFill>
          <a:ln cap="flat" cmpd="sng" w="15225">
            <a:solidFill>
              <a:srgbClr val="00002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47" name="Google Shape;847;p62"/>
          <p:cNvSpPr/>
          <p:nvPr/>
        </p:nvSpPr>
        <p:spPr>
          <a:xfrm>
            <a:off x="3556195" y="2878153"/>
            <a:ext cx="1016556" cy="127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45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rgbClr val="244061"/>
                </a:solidFill>
                <a:latin typeface="Montserrat"/>
                <a:ea typeface="Montserrat"/>
                <a:cs typeface="Montserrat"/>
                <a:sym typeface="Montserrat"/>
              </a:rPr>
              <a:t>ELEGIBILIDADE</a:t>
            </a:r>
            <a:endParaRPr sz="2200">
              <a:solidFill>
                <a:srgbClr val="24406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8" name="Google Shape;848;p62"/>
          <p:cNvSpPr/>
          <p:nvPr/>
        </p:nvSpPr>
        <p:spPr>
          <a:xfrm>
            <a:off x="1436395" y="3193892"/>
            <a:ext cx="3779163" cy="1382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02E"/>
                </a:solidFill>
                <a:latin typeface="Montserrat"/>
                <a:ea typeface="Montserrat"/>
                <a:cs typeface="Montserrat"/>
                <a:sym typeface="Montserrat"/>
              </a:rPr>
              <a:t>Participação estritamente voluntária, sem qualquer ônus financeiro para os participantes.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9" name="Google Shape;849;p62"/>
          <p:cNvSpPr/>
          <p:nvPr/>
        </p:nvSpPr>
        <p:spPr>
          <a:xfrm>
            <a:off x="1387611" y="1545624"/>
            <a:ext cx="7094975" cy="1016227"/>
          </a:xfrm>
          <a:prstGeom prst="roundRect">
            <a:avLst>
              <a:gd fmla="val 30789" name="adj"/>
            </a:avLst>
          </a:prstGeom>
          <a:solidFill>
            <a:schemeClr val="accent6"/>
          </a:solidFill>
          <a:ln cap="flat" cmpd="sng" w="15225">
            <a:solidFill>
              <a:srgbClr val="00002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50" name="Google Shape;850;p62"/>
          <p:cNvSpPr/>
          <p:nvPr/>
        </p:nvSpPr>
        <p:spPr>
          <a:xfrm>
            <a:off x="3558591" y="1864124"/>
            <a:ext cx="1016556" cy="127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45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rgbClr val="244061"/>
                </a:solidFill>
                <a:latin typeface="Montserrat"/>
                <a:ea typeface="Montserrat"/>
                <a:cs typeface="Montserrat"/>
                <a:sym typeface="Montserrat"/>
              </a:rPr>
              <a:t>TIPO DE ESTUDO</a:t>
            </a:r>
            <a:endParaRPr sz="2200">
              <a:solidFill>
                <a:srgbClr val="24406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1" name="Google Shape;851;p62"/>
          <p:cNvSpPr/>
          <p:nvPr/>
        </p:nvSpPr>
        <p:spPr>
          <a:xfrm>
            <a:off x="1529180" y="2176082"/>
            <a:ext cx="3779163" cy="1382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02E"/>
                </a:solidFill>
                <a:latin typeface="Montserrat"/>
                <a:ea typeface="Montserrat"/>
                <a:cs typeface="Montserrat"/>
                <a:sym typeface="Montserrat"/>
              </a:rPr>
              <a:t>Multicêntrico e transversal, envolvendo duas universidades públicas em países distintos.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ransition spd="slow">
    <p:push/>
  </p:transition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6" name="Google Shape;856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762000"/>
            <a:ext cx="7738084" cy="5575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1" name="Google Shape;861;p64"/>
          <p:cNvGrpSpPr/>
          <p:nvPr/>
        </p:nvGrpSpPr>
        <p:grpSpPr>
          <a:xfrm>
            <a:off x="7564971" y="1541737"/>
            <a:ext cx="924641" cy="858144"/>
            <a:chOff x="0" y="0"/>
            <a:chExt cx="875783" cy="812800"/>
          </a:xfrm>
        </p:grpSpPr>
        <p:sp>
          <p:nvSpPr>
            <p:cNvPr id="862" name="Google Shape;862;p64"/>
            <p:cNvSpPr/>
            <p:nvPr/>
          </p:nvSpPr>
          <p:spPr>
            <a:xfrm>
              <a:off x="0" y="0"/>
              <a:ext cx="875783" cy="812800"/>
            </a:xfrm>
            <a:custGeom>
              <a:rect b="b" l="l" r="r" t="t"/>
              <a:pathLst>
                <a:path extrusionOk="0" h="812800" w="875783">
                  <a:moveTo>
                    <a:pt x="437892" y="0"/>
                  </a:moveTo>
                  <a:cubicBezTo>
                    <a:pt x="196051" y="0"/>
                    <a:pt x="0" y="181951"/>
                    <a:pt x="0" y="406400"/>
                  </a:cubicBezTo>
                  <a:cubicBezTo>
                    <a:pt x="0" y="630849"/>
                    <a:pt x="196051" y="812800"/>
                    <a:pt x="437892" y="812800"/>
                  </a:cubicBezTo>
                  <a:cubicBezTo>
                    <a:pt x="679733" y="812800"/>
                    <a:pt x="875783" y="630849"/>
                    <a:pt x="875783" y="406400"/>
                  </a:cubicBezTo>
                  <a:cubicBezTo>
                    <a:pt x="875783" y="181951"/>
                    <a:pt x="679733" y="0"/>
                    <a:pt x="437892" y="0"/>
                  </a:cubicBezTo>
                  <a:close/>
                </a:path>
              </a:pathLst>
            </a:custGeom>
            <a:solidFill>
              <a:srgbClr val="FFFFFF">
                <a:alpha val="60392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863" name="Google Shape;863;p64"/>
            <p:cNvSpPr txBox="1"/>
            <p:nvPr/>
          </p:nvSpPr>
          <p:spPr>
            <a:xfrm>
              <a:off x="82105" y="95250"/>
              <a:ext cx="711574" cy="6413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rtl="0" algn="ctr">
                <a:lnSpc>
                  <a:spcPct val="3488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864" name="Google Shape;864;p64"/>
          <p:cNvSpPr txBox="1"/>
          <p:nvPr/>
        </p:nvSpPr>
        <p:spPr>
          <a:xfrm>
            <a:off x="849054" y="5616236"/>
            <a:ext cx="8115300" cy="1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4014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49">
                <a:solidFill>
                  <a:srgbClr val="152330"/>
                </a:solidFill>
                <a:latin typeface="Open Sans"/>
                <a:ea typeface="Open Sans"/>
                <a:cs typeface="Open Sans"/>
                <a:sym typeface="Open Sans"/>
              </a:rPr>
              <a:t>Coleta de Dados</a:t>
            </a:r>
            <a:endParaRPr/>
          </a:p>
        </p:txBody>
      </p:sp>
      <p:sp>
        <p:nvSpPr>
          <p:cNvPr id="865" name="Google Shape;865;p64"/>
          <p:cNvSpPr/>
          <p:nvPr/>
        </p:nvSpPr>
        <p:spPr>
          <a:xfrm>
            <a:off x="595912" y="761767"/>
            <a:ext cx="8085050" cy="1016227"/>
          </a:xfrm>
          <a:prstGeom prst="roundRect">
            <a:avLst>
              <a:gd fmla="val 30789" name="adj"/>
            </a:avLst>
          </a:prstGeom>
          <a:solidFill>
            <a:schemeClr val="accent6"/>
          </a:solidFill>
          <a:ln cap="flat" cmpd="sng" w="15225">
            <a:solidFill>
              <a:srgbClr val="00002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66" name="Google Shape;866;p64"/>
          <p:cNvSpPr/>
          <p:nvPr/>
        </p:nvSpPr>
        <p:spPr>
          <a:xfrm>
            <a:off x="1143000" y="1054723"/>
            <a:ext cx="5510808" cy="3630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25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87">
                <a:solidFill>
                  <a:srgbClr val="0F243E"/>
                </a:solidFill>
                <a:latin typeface="Montserrat"/>
                <a:ea typeface="Montserrat"/>
                <a:cs typeface="Montserrat"/>
                <a:sym typeface="Montserrat"/>
              </a:rPr>
              <a:t>VARIÁVEIS DEPENDENTES E FATORES DE RISCO</a:t>
            </a:r>
            <a:endParaRPr sz="2287">
              <a:solidFill>
                <a:srgbClr val="0F243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7" name="Google Shape;867;p64"/>
          <p:cNvSpPr/>
          <p:nvPr/>
        </p:nvSpPr>
        <p:spPr>
          <a:xfrm>
            <a:off x="2855994" y="2137859"/>
            <a:ext cx="1819037" cy="1815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93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latin typeface="Nunito"/>
                <a:ea typeface="Nunito"/>
                <a:cs typeface="Nunito"/>
                <a:sym typeface="Nunito"/>
              </a:rPr>
              <a:t>IMPACTO PSICOLÓGICO (IES-R)</a:t>
            </a:r>
            <a:endParaRPr sz="1600"/>
          </a:p>
        </p:txBody>
      </p:sp>
      <p:sp>
        <p:nvSpPr>
          <p:cNvPr id="868" name="Google Shape;868;p64"/>
          <p:cNvSpPr/>
          <p:nvPr/>
        </p:nvSpPr>
        <p:spPr>
          <a:xfrm>
            <a:off x="849054" y="2518841"/>
            <a:ext cx="1717001" cy="1975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T Sans"/>
              <a:buChar char="•"/>
            </a:pPr>
            <a:r>
              <a:rPr lang="pt-BR" sz="2000">
                <a:latin typeface="PT Sans"/>
                <a:ea typeface="PT Sans"/>
                <a:cs typeface="PT Sans"/>
                <a:sym typeface="PT Sans"/>
              </a:rPr>
              <a:t>Intrusão </a:t>
            </a:r>
            <a:endParaRPr/>
          </a:p>
          <a:p>
            <a:pPr indent="-171450" lvl="0" marL="171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T Sans"/>
              <a:buChar char="•"/>
            </a:pPr>
            <a:r>
              <a:rPr lang="pt-BR" sz="2000">
                <a:latin typeface="PT Sans"/>
                <a:ea typeface="PT Sans"/>
                <a:cs typeface="PT Sans"/>
                <a:sym typeface="PT Sans"/>
              </a:rPr>
              <a:t>Evitação</a:t>
            </a:r>
            <a:endParaRPr sz="2000">
              <a:latin typeface="PT Sans"/>
              <a:ea typeface="PT Sans"/>
              <a:cs typeface="PT Sans"/>
              <a:sym typeface="PT Sans"/>
            </a:endParaRPr>
          </a:p>
          <a:p>
            <a:pPr indent="-171450" lvl="0" marL="171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T Sans"/>
              <a:buChar char="•"/>
            </a:pPr>
            <a:r>
              <a:rPr lang="pt-BR" sz="2000">
                <a:latin typeface="PT Sans"/>
                <a:ea typeface="PT Sans"/>
                <a:cs typeface="PT Sans"/>
                <a:sym typeface="PT Sans"/>
              </a:rPr>
              <a:t>Hipervigilância</a:t>
            </a:r>
            <a:endParaRPr sz="2000"/>
          </a:p>
          <a:p>
            <a:pPr indent="-109727" lvl="0" marL="171450" rtl="0" algn="l">
              <a:lnSpc>
                <a:spcPct val="159979"/>
              </a:lnSpc>
              <a:spcBef>
                <a:spcPts val="0"/>
              </a:spcBef>
              <a:spcAft>
                <a:spcPts val="0"/>
              </a:spcAft>
              <a:buSzPts val="972"/>
              <a:buFont typeface="Arial"/>
              <a:buNone/>
            </a:pPr>
            <a:r>
              <a:t/>
            </a:r>
            <a:endParaRPr sz="972"/>
          </a:p>
          <a:p>
            <a:pPr indent="-109727" lvl="0" marL="171450" rtl="0" algn="l">
              <a:lnSpc>
                <a:spcPct val="159979"/>
              </a:lnSpc>
              <a:spcBef>
                <a:spcPts val="0"/>
              </a:spcBef>
              <a:spcAft>
                <a:spcPts val="0"/>
              </a:spcAft>
              <a:buSzPts val="972"/>
              <a:buFont typeface="Arial"/>
              <a:buNone/>
            </a:pPr>
            <a:r>
              <a:t/>
            </a:r>
            <a:endParaRPr sz="972"/>
          </a:p>
        </p:txBody>
      </p:sp>
      <p:sp>
        <p:nvSpPr>
          <p:cNvPr id="869" name="Google Shape;869;p64"/>
          <p:cNvSpPr/>
          <p:nvPr/>
        </p:nvSpPr>
        <p:spPr>
          <a:xfrm>
            <a:off x="919064" y="4423306"/>
            <a:ext cx="7094975" cy="1016227"/>
          </a:xfrm>
          <a:prstGeom prst="roundRect">
            <a:avLst>
              <a:gd fmla="val 30789" name="adj"/>
            </a:avLst>
          </a:prstGeom>
          <a:solidFill>
            <a:schemeClr val="accent6"/>
          </a:solidFill>
          <a:ln cap="flat" cmpd="sng" w="15225">
            <a:solidFill>
              <a:srgbClr val="00002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7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/>
          </a:p>
          <a:p>
            <a:pPr indent="0" lvl="0" marL="0" rtl="0" algn="ctr">
              <a:lnSpc>
                <a:spcPct val="7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rgbClr val="0F243E"/>
                </a:solidFill>
                <a:latin typeface="Montserrat"/>
                <a:ea typeface="Montserrat"/>
                <a:cs typeface="Montserrat"/>
                <a:sym typeface="Montserrat"/>
              </a:rPr>
              <a:t>ADAPTADA E VALIDADA </a:t>
            </a:r>
            <a:endParaRPr/>
          </a:p>
          <a:p>
            <a:pPr indent="0" lvl="0" marL="0" rtl="0" algn="ctr">
              <a:lnSpc>
                <a:spcPct val="128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0F243E"/>
                </a:solidFill>
                <a:latin typeface="Montserrat"/>
                <a:ea typeface="Montserrat"/>
                <a:cs typeface="Montserrat"/>
                <a:sym typeface="Montserrat"/>
              </a:rPr>
              <a:t>NO BRASIL (CAIUBY ET AL., 2012) E NA ESPANHA (BÁGUENA ET AL., 2001)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4" name="Google Shape;874;p65"/>
          <p:cNvGrpSpPr/>
          <p:nvPr/>
        </p:nvGrpSpPr>
        <p:grpSpPr>
          <a:xfrm>
            <a:off x="0" y="1317602"/>
            <a:ext cx="700787" cy="4683148"/>
            <a:chOff x="0" y="-38100"/>
            <a:chExt cx="494463" cy="3304349"/>
          </a:xfrm>
        </p:grpSpPr>
        <p:sp>
          <p:nvSpPr>
            <p:cNvPr id="875" name="Google Shape;875;p65"/>
            <p:cNvSpPr/>
            <p:nvPr/>
          </p:nvSpPr>
          <p:spPr>
            <a:xfrm>
              <a:off x="0" y="0"/>
              <a:ext cx="494463" cy="3266249"/>
            </a:xfrm>
            <a:custGeom>
              <a:rect b="b" l="l" r="r" t="t"/>
              <a:pathLst>
                <a:path extrusionOk="0" h="3266249" w="494463">
                  <a:moveTo>
                    <a:pt x="0" y="0"/>
                  </a:moveTo>
                  <a:lnTo>
                    <a:pt x="494463" y="0"/>
                  </a:lnTo>
                  <a:lnTo>
                    <a:pt x="494463" y="3266249"/>
                  </a:lnTo>
                  <a:lnTo>
                    <a:pt x="0" y="32662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876" name="Google Shape;876;p65"/>
            <p:cNvSpPr txBox="1"/>
            <p:nvPr/>
          </p:nvSpPr>
          <p:spPr>
            <a:xfrm>
              <a:off x="0" y="-38100"/>
              <a:ext cx="494463" cy="33043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rtl="0" algn="ctr">
                <a:lnSpc>
                  <a:spcPct val="7388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grpSp>
        <p:nvGrpSpPr>
          <p:cNvPr id="877" name="Google Shape;877;p65"/>
          <p:cNvGrpSpPr/>
          <p:nvPr/>
        </p:nvGrpSpPr>
        <p:grpSpPr>
          <a:xfrm>
            <a:off x="7564971" y="1541737"/>
            <a:ext cx="924641" cy="858144"/>
            <a:chOff x="0" y="0"/>
            <a:chExt cx="875783" cy="812800"/>
          </a:xfrm>
        </p:grpSpPr>
        <p:sp>
          <p:nvSpPr>
            <p:cNvPr id="878" name="Google Shape;878;p65"/>
            <p:cNvSpPr/>
            <p:nvPr/>
          </p:nvSpPr>
          <p:spPr>
            <a:xfrm>
              <a:off x="0" y="0"/>
              <a:ext cx="875783" cy="812800"/>
            </a:xfrm>
            <a:custGeom>
              <a:rect b="b" l="l" r="r" t="t"/>
              <a:pathLst>
                <a:path extrusionOk="0" h="812800" w="875783">
                  <a:moveTo>
                    <a:pt x="437892" y="0"/>
                  </a:moveTo>
                  <a:cubicBezTo>
                    <a:pt x="196051" y="0"/>
                    <a:pt x="0" y="181951"/>
                    <a:pt x="0" y="406400"/>
                  </a:cubicBezTo>
                  <a:cubicBezTo>
                    <a:pt x="0" y="630849"/>
                    <a:pt x="196051" y="812800"/>
                    <a:pt x="437892" y="812800"/>
                  </a:cubicBezTo>
                  <a:cubicBezTo>
                    <a:pt x="679733" y="812800"/>
                    <a:pt x="875783" y="630849"/>
                    <a:pt x="875783" y="406400"/>
                  </a:cubicBezTo>
                  <a:cubicBezTo>
                    <a:pt x="875783" y="181951"/>
                    <a:pt x="679733" y="0"/>
                    <a:pt x="437892" y="0"/>
                  </a:cubicBezTo>
                  <a:close/>
                </a:path>
              </a:pathLst>
            </a:custGeom>
            <a:solidFill>
              <a:srgbClr val="FFFFFF">
                <a:alpha val="60392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879" name="Google Shape;879;p65"/>
            <p:cNvSpPr txBox="1"/>
            <p:nvPr/>
          </p:nvSpPr>
          <p:spPr>
            <a:xfrm>
              <a:off x="82105" y="95250"/>
              <a:ext cx="711574" cy="6413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rtl="0" algn="ctr">
                <a:lnSpc>
                  <a:spcPct val="3488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880" name="Google Shape;880;p65"/>
          <p:cNvSpPr txBox="1"/>
          <p:nvPr/>
        </p:nvSpPr>
        <p:spPr>
          <a:xfrm>
            <a:off x="849054" y="5616236"/>
            <a:ext cx="8115300" cy="1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4014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49">
                <a:solidFill>
                  <a:srgbClr val="152330"/>
                </a:solidFill>
                <a:latin typeface="Open Sans"/>
                <a:ea typeface="Open Sans"/>
                <a:cs typeface="Open Sans"/>
                <a:sym typeface="Open Sans"/>
              </a:rPr>
              <a:t>Coleta de Dados</a:t>
            </a:r>
            <a:endParaRPr/>
          </a:p>
        </p:txBody>
      </p:sp>
      <p:sp>
        <p:nvSpPr>
          <p:cNvPr id="881" name="Google Shape;881;p65"/>
          <p:cNvSpPr/>
          <p:nvPr/>
        </p:nvSpPr>
        <p:spPr>
          <a:xfrm>
            <a:off x="1409144" y="1216061"/>
            <a:ext cx="7094975" cy="1016227"/>
          </a:xfrm>
          <a:prstGeom prst="roundRect">
            <a:avLst>
              <a:gd fmla="val 30789" name="adj"/>
            </a:avLst>
          </a:prstGeom>
          <a:solidFill>
            <a:schemeClr val="accent6"/>
          </a:solidFill>
          <a:ln cap="flat" cmpd="sng" w="152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82" name="Google Shape;882;p65"/>
          <p:cNvSpPr/>
          <p:nvPr/>
        </p:nvSpPr>
        <p:spPr>
          <a:xfrm>
            <a:off x="2097506" y="1683242"/>
            <a:ext cx="5510808" cy="3630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641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rgbClr val="0F243E"/>
                </a:solidFill>
                <a:latin typeface="Montserrat"/>
                <a:ea typeface="Montserrat"/>
                <a:cs typeface="Montserrat"/>
                <a:sym typeface="Montserrat"/>
              </a:rPr>
              <a:t>ANÁLISE ESTATÍSTICA</a:t>
            </a:r>
            <a:endParaRPr b="1" sz="1200">
              <a:solidFill>
                <a:srgbClr val="0F243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83" name="Google Shape;883;p65"/>
          <p:cNvSpPr/>
          <p:nvPr/>
        </p:nvSpPr>
        <p:spPr>
          <a:xfrm>
            <a:off x="849054" y="2865903"/>
            <a:ext cx="1717001" cy="1975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09727" lvl="0" marL="171450" rtl="0" algn="l">
              <a:lnSpc>
                <a:spcPct val="159979"/>
              </a:lnSpc>
              <a:spcBef>
                <a:spcPts val="0"/>
              </a:spcBef>
              <a:spcAft>
                <a:spcPts val="0"/>
              </a:spcAft>
              <a:buSzPts val="972"/>
              <a:buFont typeface="Arial"/>
              <a:buNone/>
            </a:pPr>
            <a:r>
              <a:t/>
            </a:r>
            <a:endParaRPr sz="972">
              <a:solidFill>
                <a:schemeClr val="lt1"/>
              </a:solidFill>
            </a:endParaRPr>
          </a:p>
        </p:txBody>
      </p:sp>
      <p:sp>
        <p:nvSpPr>
          <p:cNvPr id="884" name="Google Shape;884;p65"/>
          <p:cNvSpPr/>
          <p:nvPr/>
        </p:nvSpPr>
        <p:spPr>
          <a:xfrm>
            <a:off x="1307952" y="3098634"/>
            <a:ext cx="7094975" cy="1016227"/>
          </a:xfrm>
          <a:prstGeom prst="roundRect">
            <a:avLst>
              <a:gd fmla="val 30789" name="adj"/>
            </a:avLst>
          </a:prstGeom>
          <a:solidFill>
            <a:schemeClr val="accent6"/>
          </a:solidFill>
          <a:ln cap="flat" cmpd="sng" w="15225">
            <a:solidFill>
              <a:srgbClr val="00002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rgbClr val="0F243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rgbClr val="0F243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rgbClr val="0F243E"/>
                </a:solidFill>
                <a:latin typeface="Montserrat"/>
                <a:ea typeface="Montserrat"/>
                <a:cs typeface="Montserrat"/>
                <a:sym typeface="Montserrat"/>
              </a:rPr>
              <a:t>ASPECTOS ÉTICOS E CONFIABILIDADE</a:t>
            </a:r>
            <a:endParaRPr b="1" sz="1000">
              <a:solidFill>
                <a:srgbClr val="0F243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85" name="Google Shape;885;p65"/>
          <p:cNvSpPr txBox="1"/>
          <p:nvPr/>
        </p:nvSpPr>
        <p:spPr>
          <a:xfrm>
            <a:off x="1066800" y="2407618"/>
            <a:ext cx="7620000" cy="4770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8555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Excel®, versão 2016</a:t>
            </a:r>
            <a:endParaRPr/>
          </a:p>
          <a:p>
            <a:pPr indent="0" lvl="0" marL="0" rtl="0" algn="ctr">
              <a:lnSpc>
                <a:spcPct val="8555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latin typeface="Montserrat"/>
                <a:ea typeface="Montserrat"/>
                <a:cs typeface="Montserrat"/>
                <a:sym typeface="Montserrat"/>
              </a:rPr>
              <a:t>R (R Foundation for Statistical Computing), versão 4.2.0</a:t>
            </a:r>
            <a:endParaRPr/>
          </a:p>
        </p:txBody>
      </p:sp>
      <p:sp>
        <p:nvSpPr>
          <p:cNvPr id="886" name="Google Shape;886;p65"/>
          <p:cNvSpPr txBox="1"/>
          <p:nvPr/>
        </p:nvSpPr>
        <p:spPr>
          <a:xfrm>
            <a:off x="914400" y="4337144"/>
            <a:ext cx="7666475" cy="4770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7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latin typeface="DM Sans"/>
                <a:ea typeface="DM Sans"/>
                <a:cs typeface="DM Sans"/>
                <a:sym typeface="DM Sans"/>
              </a:rPr>
              <a:t>Parecer nº 5.817.726, CAAE nº 64104922.0.0000.5285</a:t>
            </a:r>
            <a:endParaRPr/>
          </a:p>
          <a:p>
            <a:pPr indent="0" lvl="0" marL="0" rtl="0" algn="ctr">
              <a:lnSpc>
                <a:spcPct val="7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latin typeface="DM Sans"/>
                <a:ea typeface="DM Sans"/>
                <a:cs typeface="DM Sans"/>
                <a:sym typeface="DM Sans"/>
              </a:rPr>
              <a:t>Ciência Aberta -Reúso</a:t>
            </a:r>
            <a:endParaRPr sz="1800"/>
          </a:p>
        </p:txBody>
      </p:sp>
    </p:spTree>
  </p:cSld>
  <p:clrMapOvr>
    <a:masterClrMapping/>
  </p:clrMapOvr>
  <p:transition spd="slow">
    <p:push/>
  </p:transition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66"/>
          <p:cNvSpPr txBox="1"/>
          <p:nvPr/>
        </p:nvSpPr>
        <p:spPr>
          <a:xfrm rot="-5400000">
            <a:off x="-1240715" y="2556875"/>
            <a:ext cx="3214078" cy="5257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250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302">
                <a:solidFill>
                  <a:srgbClr val="152330"/>
                </a:solidFill>
                <a:latin typeface="Bebas Neue"/>
                <a:ea typeface="Bebas Neue"/>
                <a:cs typeface="Bebas Neue"/>
                <a:sym typeface="Bebas Neue"/>
              </a:rPr>
              <a:t>BRASIL</a:t>
            </a:r>
            <a:endParaRPr/>
          </a:p>
        </p:txBody>
      </p:sp>
      <p:sp>
        <p:nvSpPr>
          <p:cNvPr id="892" name="Google Shape;892;p66"/>
          <p:cNvSpPr/>
          <p:nvPr/>
        </p:nvSpPr>
        <p:spPr>
          <a:xfrm>
            <a:off x="3050420" y="745200"/>
            <a:ext cx="6093580" cy="2403627"/>
          </a:xfrm>
          <a:custGeom>
            <a:rect b="b" l="l" r="r" t="t"/>
            <a:pathLst>
              <a:path extrusionOk="0" h="4240861" w="11588746">
                <a:moveTo>
                  <a:pt x="0" y="0"/>
                </a:moveTo>
                <a:lnTo>
                  <a:pt x="11588746" y="0"/>
                </a:lnTo>
                <a:lnTo>
                  <a:pt x="11588746" y="4240861"/>
                </a:lnTo>
                <a:lnTo>
                  <a:pt x="0" y="42408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678" l="0" r="0" t="-1677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93" name="Google Shape;893;p66"/>
          <p:cNvSpPr/>
          <p:nvPr/>
        </p:nvSpPr>
        <p:spPr>
          <a:xfrm>
            <a:off x="3050420" y="3672674"/>
            <a:ext cx="6093580" cy="1402117"/>
          </a:xfrm>
          <a:custGeom>
            <a:rect b="b" l="l" r="r" t="t"/>
            <a:pathLst>
              <a:path extrusionOk="0" h="2667790" w="11588746">
                <a:moveTo>
                  <a:pt x="0" y="0"/>
                </a:moveTo>
                <a:lnTo>
                  <a:pt x="11588746" y="0"/>
                </a:lnTo>
                <a:lnTo>
                  <a:pt x="11588746" y="2667790"/>
                </a:lnTo>
                <a:lnTo>
                  <a:pt x="0" y="266779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94" name="Google Shape;894;p66"/>
          <p:cNvSpPr txBox="1"/>
          <p:nvPr/>
        </p:nvSpPr>
        <p:spPr>
          <a:xfrm>
            <a:off x="750759" y="1956162"/>
            <a:ext cx="127278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85%</a:t>
            </a:r>
            <a:endParaRPr/>
          </a:p>
        </p:txBody>
      </p:sp>
      <p:sp>
        <p:nvSpPr>
          <p:cNvPr id="895" name="Google Shape;895;p66"/>
          <p:cNvSpPr/>
          <p:nvPr/>
        </p:nvSpPr>
        <p:spPr>
          <a:xfrm rot="10800000">
            <a:off x="700787" y="2412090"/>
            <a:ext cx="1909577" cy="176863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F243E"/>
              </a:solidFill>
            </a:endParaRPr>
          </a:p>
        </p:txBody>
      </p:sp>
      <p:sp>
        <p:nvSpPr>
          <p:cNvPr id="896" name="Google Shape;896;p66"/>
          <p:cNvSpPr txBox="1"/>
          <p:nvPr/>
        </p:nvSpPr>
        <p:spPr>
          <a:xfrm>
            <a:off x="694921" y="2673491"/>
            <a:ext cx="106786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88%</a:t>
            </a:r>
            <a:endParaRPr/>
          </a:p>
        </p:txBody>
      </p:sp>
      <p:sp>
        <p:nvSpPr>
          <p:cNvPr id="897" name="Google Shape;897;p66"/>
          <p:cNvSpPr/>
          <p:nvPr/>
        </p:nvSpPr>
        <p:spPr>
          <a:xfrm rot="10800000">
            <a:off x="717289" y="3158667"/>
            <a:ext cx="2135723" cy="176863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98" name="Google Shape;898;p66"/>
          <p:cNvSpPr txBox="1"/>
          <p:nvPr/>
        </p:nvSpPr>
        <p:spPr>
          <a:xfrm>
            <a:off x="671532" y="3450451"/>
            <a:ext cx="108032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63%</a:t>
            </a:r>
            <a:endParaRPr/>
          </a:p>
        </p:txBody>
      </p:sp>
      <p:sp>
        <p:nvSpPr>
          <p:cNvPr id="899" name="Google Shape;899;p66"/>
          <p:cNvSpPr/>
          <p:nvPr/>
        </p:nvSpPr>
        <p:spPr>
          <a:xfrm rot="10800000">
            <a:off x="716057" y="3905244"/>
            <a:ext cx="1489649" cy="176863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00" name="Google Shape;900;p66"/>
          <p:cNvSpPr txBox="1"/>
          <p:nvPr/>
        </p:nvSpPr>
        <p:spPr>
          <a:xfrm>
            <a:off x="688687" y="4187871"/>
            <a:ext cx="108032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55%</a:t>
            </a:r>
            <a:endParaRPr/>
          </a:p>
        </p:txBody>
      </p:sp>
      <p:sp>
        <p:nvSpPr>
          <p:cNvPr id="901" name="Google Shape;901;p66"/>
          <p:cNvSpPr txBox="1"/>
          <p:nvPr/>
        </p:nvSpPr>
        <p:spPr>
          <a:xfrm>
            <a:off x="690699" y="4886714"/>
            <a:ext cx="108032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96%</a:t>
            </a:r>
            <a:endParaRPr/>
          </a:p>
        </p:txBody>
      </p:sp>
      <p:sp>
        <p:nvSpPr>
          <p:cNvPr id="902" name="Google Shape;902;p66"/>
          <p:cNvSpPr/>
          <p:nvPr/>
        </p:nvSpPr>
        <p:spPr>
          <a:xfrm rot="10800000">
            <a:off x="708211" y="4626945"/>
            <a:ext cx="1055394" cy="176863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03" name="Google Shape;903;p66"/>
          <p:cNvSpPr/>
          <p:nvPr/>
        </p:nvSpPr>
        <p:spPr>
          <a:xfrm rot="10800000">
            <a:off x="671532" y="5318402"/>
            <a:ext cx="2439839" cy="187119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04" name="Google Shape;904;p66"/>
          <p:cNvSpPr/>
          <p:nvPr/>
        </p:nvSpPr>
        <p:spPr>
          <a:xfrm>
            <a:off x="483781" y="940282"/>
            <a:ext cx="2379177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89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25 ANOS</a:t>
            </a:r>
            <a:endParaRPr b="1" sz="4000">
              <a:solidFill>
                <a:srgbClr val="0F243E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  <p:transition spd="slow">
    <p:push/>
  </p:transition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67"/>
          <p:cNvSpPr txBox="1"/>
          <p:nvPr/>
        </p:nvSpPr>
        <p:spPr>
          <a:xfrm rot="-5400000">
            <a:off x="-1240715" y="2556875"/>
            <a:ext cx="3214078" cy="5257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250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302">
                <a:solidFill>
                  <a:srgbClr val="152330"/>
                </a:solidFill>
                <a:latin typeface="Bebas Neue"/>
                <a:ea typeface="Bebas Neue"/>
                <a:cs typeface="Bebas Neue"/>
                <a:sym typeface="Bebas Neue"/>
              </a:rPr>
              <a:t>ESPANHA</a:t>
            </a:r>
            <a:endParaRPr/>
          </a:p>
        </p:txBody>
      </p:sp>
      <p:sp>
        <p:nvSpPr>
          <p:cNvPr id="910" name="Google Shape;910;p67"/>
          <p:cNvSpPr txBox="1"/>
          <p:nvPr/>
        </p:nvSpPr>
        <p:spPr>
          <a:xfrm>
            <a:off x="360153" y="571955"/>
            <a:ext cx="2930681" cy="4748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89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22 ANOS</a:t>
            </a:r>
            <a:endParaRPr/>
          </a:p>
        </p:txBody>
      </p:sp>
      <p:sp>
        <p:nvSpPr>
          <p:cNvPr id="911" name="Google Shape;911;p67"/>
          <p:cNvSpPr txBox="1"/>
          <p:nvPr/>
        </p:nvSpPr>
        <p:spPr>
          <a:xfrm>
            <a:off x="750759" y="1956162"/>
            <a:ext cx="127278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87,5%</a:t>
            </a:r>
            <a:endParaRPr/>
          </a:p>
        </p:txBody>
      </p:sp>
      <p:sp>
        <p:nvSpPr>
          <p:cNvPr id="912" name="Google Shape;912;p67"/>
          <p:cNvSpPr/>
          <p:nvPr/>
        </p:nvSpPr>
        <p:spPr>
          <a:xfrm rot="10800000">
            <a:off x="700787" y="2412090"/>
            <a:ext cx="2156713" cy="183084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F243E"/>
              </a:solidFill>
            </a:endParaRPr>
          </a:p>
        </p:txBody>
      </p:sp>
      <p:sp>
        <p:nvSpPr>
          <p:cNvPr id="913" name="Google Shape;913;p67"/>
          <p:cNvSpPr txBox="1"/>
          <p:nvPr/>
        </p:nvSpPr>
        <p:spPr>
          <a:xfrm>
            <a:off x="694921" y="2673491"/>
            <a:ext cx="106786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89%</a:t>
            </a:r>
            <a:endParaRPr/>
          </a:p>
        </p:txBody>
      </p:sp>
      <p:sp>
        <p:nvSpPr>
          <p:cNvPr id="914" name="Google Shape;914;p67"/>
          <p:cNvSpPr/>
          <p:nvPr/>
        </p:nvSpPr>
        <p:spPr>
          <a:xfrm rot="10800000">
            <a:off x="717288" y="3158667"/>
            <a:ext cx="2216412" cy="188082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15" name="Google Shape;915;p67"/>
          <p:cNvSpPr txBox="1"/>
          <p:nvPr/>
        </p:nvSpPr>
        <p:spPr>
          <a:xfrm>
            <a:off x="671532" y="3450451"/>
            <a:ext cx="108032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91%</a:t>
            </a:r>
            <a:endParaRPr/>
          </a:p>
        </p:txBody>
      </p:sp>
      <p:sp>
        <p:nvSpPr>
          <p:cNvPr id="916" name="Google Shape;916;p67"/>
          <p:cNvSpPr/>
          <p:nvPr/>
        </p:nvSpPr>
        <p:spPr>
          <a:xfrm rot="10800000">
            <a:off x="716056" y="3905244"/>
            <a:ext cx="2386116" cy="172835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17" name="Google Shape;917;p67"/>
          <p:cNvSpPr txBox="1"/>
          <p:nvPr/>
        </p:nvSpPr>
        <p:spPr>
          <a:xfrm>
            <a:off x="688687" y="4187871"/>
            <a:ext cx="1406813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81,9%</a:t>
            </a:r>
            <a:endParaRPr/>
          </a:p>
        </p:txBody>
      </p:sp>
      <p:sp>
        <p:nvSpPr>
          <p:cNvPr id="918" name="Google Shape;918;p67"/>
          <p:cNvSpPr txBox="1"/>
          <p:nvPr/>
        </p:nvSpPr>
        <p:spPr>
          <a:xfrm>
            <a:off x="690699" y="4886714"/>
            <a:ext cx="108032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0F243E"/>
                </a:solidFill>
                <a:latin typeface="Maven Pro"/>
                <a:ea typeface="Maven Pro"/>
                <a:cs typeface="Maven Pro"/>
                <a:sym typeface="Maven Pro"/>
              </a:rPr>
              <a:t>100%</a:t>
            </a:r>
            <a:endParaRPr/>
          </a:p>
        </p:txBody>
      </p:sp>
      <p:sp>
        <p:nvSpPr>
          <p:cNvPr id="919" name="Google Shape;919;p67"/>
          <p:cNvSpPr/>
          <p:nvPr/>
        </p:nvSpPr>
        <p:spPr>
          <a:xfrm rot="10800000">
            <a:off x="708210" y="4626945"/>
            <a:ext cx="1996890" cy="188082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20" name="Google Shape;920;p67"/>
          <p:cNvSpPr/>
          <p:nvPr/>
        </p:nvSpPr>
        <p:spPr>
          <a:xfrm rot="10800000">
            <a:off x="671531" y="5318401"/>
            <a:ext cx="2779658" cy="188082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21" name="Google Shape;921;p67"/>
          <p:cNvSpPr/>
          <p:nvPr/>
        </p:nvSpPr>
        <p:spPr>
          <a:xfrm>
            <a:off x="4830031" y="879837"/>
            <a:ext cx="3386977" cy="2781903"/>
          </a:xfrm>
          <a:custGeom>
            <a:rect b="b" l="l" r="r" t="t"/>
            <a:pathLst>
              <a:path extrusionOk="0" h="5151750" w="6296021">
                <a:moveTo>
                  <a:pt x="0" y="0"/>
                </a:moveTo>
                <a:lnTo>
                  <a:pt x="6296021" y="0"/>
                </a:lnTo>
                <a:lnTo>
                  <a:pt x="6296021" y="5151751"/>
                </a:lnTo>
                <a:lnTo>
                  <a:pt x="0" y="51517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8601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22" name="Google Shape;922;p67"/>
          <p:cNvSpPr/>
          <p:nvPr/>
        </p:nvSpPr>
        <p:spPr>
          <a:xfrm>
            <a:off x="4187873" y="3879222"/>
            <a:ext cx="4498927" cy="1729253"/>
          </a:xfrm>
          <a:custGeom>
            <a:rect b="b" l="l" r="r" t="t"/>
            <a:pathLst>
              <a:path extrusionOk="0" h="3216530" w="7750846">
                <a:moveTo>
                  <a:pt x="0" y="0"/>
                </a:moveTo>
                <a:lnTo>
                  <a:pt x="7750847" y="0"/>
                </a:lnTo>
                <a:lnTo>
                  <a:pt x="7750847" y="3216530"/>
                </a:lnTo>
                <a:lnTo>
                  <a:pt x="0" y="3216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  <p:transition spd="slow">
    <p:push/>
  </p:transition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6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p68"/>
          <p:cNvSpPr/>
          <p:nvPr/>
        </p:nvSpPr>
        <p:spPr>
          <a:xfrm>
            <a:off x="1219200" y="1738551"/>
            <a:ext cx="6874313" cy="2147649"/>
          </a:xfrm>
          <a:custGeom>
            <a:rect b="b" l="l" r="r" t="t"/>
            <a:pathLst>
              <a:path extrusionOk="0" h="3408989" w="12986626">
                <a:moveTo>
                  <a:pt x="0" y="0"/>
                </a:moveTo>
                <a:lnTo>
                  <a:pt x="12986626" y="0"/>
                </a:lnTo>
                <a:lnTo>
                  <a:pt x="12986626" y="3408989"/>
                </a:lnTo>
                <a:lnTo>
                  <a:pt x="0" y="34089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28" name="Google Shape;928;p68"/>
          <p:cNvSpPr/>
          <p:nvPr/>
        </p:nvSpPr>
        <p:spPr>
          <a:xfrm>
            <a:off x="3200400" y="4258488"/>
            <a:ext cx="2993324" cy="350839"/>
          </a:xfrm>
          <a:custGeom>
            <a:rect b="b" l="l" r="r" t="t"/>
            <a:pathLst>
              <a:path extrusionOk="0" h="701677" w="5986647">
                <a:moveTo>
                  <a:pt x="0" y="0"/>
                </a:moveTo>
                <a:lnTo>
                  <a:pt x="5986647" y="0"/>
                </a:lnTo>
                <a:lnTo>
                  <a:pt x="5986647" y="701677"/>
                </a:lnTo>
                <a:lnTo>
                  <a:pt x="0" y="7016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29" name="Google Shape;929;p68"/>
          <p:cNvSpPr txBox="1"/>
          <p:nvPr/>
        </p:nvSpPr>
        <p:spPr>
          <a:xfrm>
            <a:off x="1752600" y="922760"/>
            <a:ext cx="7238999" cy="4190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824">
                <a:solidFill>
                  <a:srgbClr val="2E3E4E"/>
                </a:solidFill>
                <a:latin typeface="Arial"/>
                <a:ea typeface="Arial"/>
                <a:cs typeface="Arial"/>
                <a:sym typeface="Arial"/>
              </a:rPr>
              <a:t>ANÁLISES DOS DADOS DA IES-R</a:t>
            </a:r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69"/>
          <p:cNvSpPr/>
          <p:nvPr/>
        </p:nvSpPr>
        <p:spPr>
          <a:xfrm>
            <a:off x="3314700" y="5715000"/>
            <a:ext cx="2612324" cy="344625"/>
          </a:xfrm>
          <a:custGeom>
            <a:rect b="b" l="l" r="r" t="t"/>
            <a:pathLst>
              <a:path extrusionOk="0" h="701677" w="5986647">
                <a:moveTo>
                  <a:pt x="0" y="0"/>
                </a:moveTo>
                <a:lnTo>
                  <a:pt x="5986647" y="0"/>
                </a:lnTo>
                <a:lnTo>
                  <a:pt x="5986647" y="701677"/>
                </a:lnTo>
                <a:lnTo>
                  <a:pt x="0" y="7016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35" name="Google Shape;935;p69"/>
          <p:cNvSpPr/>
          <p:nvPr/>
        </p:nvSpPr>
        <p:spPr>
          <a:xfrm>
            <a:off x="837131" y="1402483"/>
            <a:ext cx="7836466" cy="1584128"/>
          </a:xfrm>
          <a:custGeom>
            <a:rect b="b" l="l" r="r" t="t"/>
            <a:pathLst>
              <a:path extrusionOk="0" h="3168255" w="15672931">
                <a:moveTo>
                  <a:pt x="0" y="0"/>
                </a:moveTo>
                <a:lnTo>
                  <a:pt x="15672931" y="0"/>
                </a:lnTo>
                <a:lnTo>
                  <a:pt x="15672931" y="3168255"/>
                </a:lnTo>
                <a:lnTo>
                  <a:pt x="0" y="31682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329" r="-328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36" name="Google Shape;936;p69"/>
          <p:cNvSpPr txBox="1"/>
          <p:nvPr/>
        </p:nvSpPr>
        <p:spPr>
          <a:xfrm>
            <a:off x="367933" y="685800"/>
            <a:ext cx="8753873" cy="4190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824">
                <a:solidFill>
                  <a:srgbClr val="2E3E4E"/>
                </a:solidFill>
                <a:latin typeface="Arial"/>
                <a:ea typeface="Arial"/>
                <a:cs typeface="Arial"/>
                <a:sym typeface="Arial"/>
              </a:rPr>
              <a:t>ANÁLISES DOS DADOS DA IES-R NO BRASIL</a:t>
            </a:r>
            <a:endParaRPr/>
          </a:p>
        </p:txBody>
      </p:sp>
      <p:sp>
        <p:nvSpPr>
          <p:cNvPr id="937" name="Google Shape;937;p69"/>
          <p:cNvSpPr/>
          <p:nvPr/>
        </p:nvSpPr>
        <p:spPr>
          <a:xfrm>
            <a:off x="830505" y="3962400"/>
            <a:ext cx="8053454" cy="1611106"/>
          </a:xfrm>
          <a:custGeom>
            <a:rect b="b" l="l" r="r" t="t"/>
            <a:pathLst>
              <a:path extrusionOk="0" h="3222211" w="16106908">
                <a:moveTo>
                  <a:pt x="0" y="0"/>
                </a:moveTo>
                <a:lnTo>
                  <a:pt x="16106909" y="0"/>
                </a:lnTo>
                <a:lnTo>
                  <a:pt x="16106909" y="3222211"/>
                </a:lnTo>
                <a:lnTo>
                  <a:pt x="0" y="322221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1100" l="0" r="-596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38" name="Google Shape;938;p69"/>
          <p:cNvSpPr txBox="1"/>
          <p:nvPr/>
        </p:nvSpPr>
        <p:spPr>
          <a:xfrm>
            <a:off x="76200" y="3395229"/>
            <a:ext cx="9220200" cy="4488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824">
                <a:solidFill>
                  <a:srgbClr val="2E3E4E"/>
                </a:solidFill>
                <a:latin typeface="Arial"/>
                <a:ea typeface="Arial"/>
                <a:cs typeface="Arial"/>
                <a:sym typeface="Arial"/>
              </a:rPr>
              <a:t>ANÁLISES DOS DADOS DA IES-R NA ESPANHA</a:t>
            </a:r>
            <a:endParaRPr b="1" sz="2824">
              <a:solidFill>
                <a:srgbClr val="2E3E4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"/>
          <p:cNvSpPr txBox="1"/>
          <p:nvPr/>
        </p:nvSpPr>
        <p:spPr>
          <a:xfrm>
            <a:off x="1494235" y="1322785"/>
            <a:ext cx="6172200" cy="535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/>
              <a:t>2. NATUREZA DA PESQUISA</a:t>
            </a:r>
            <a:endParaRPr b="1" sz="2400"/>
          </a:p>
        </p:txBody>
      </p:sp>
      <p:sp>
        <p:nvSpPr>
          <p:cNvPr id="128" name="Google Shape;128;p7"/>
          <p:cNvSpPr txBox="1"/>
          <p:nvPr/>
        </p:nvSpPr>
        <p:spPr>
          <a:xfrm>
            <a:off x="1494235" y="2025254"/>
            <a:ext cx="6172200" cy="36183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32500" lnSpcReduction="20000"/>
          </a:bodyPr>
          <a:lstStyle/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400"/>
              <a:t>2.1 Qualitativa: variável de interesse é qualitativa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4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4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400"/>
              <a:t>2.2 Quantitativa: variável de interesse é quantitativa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400"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40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3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350"/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350"/>
              <a:t>  </a:t>
            </a:r>
            <a:endParaRPr/>
          </a:p>
          <a:p>
            <a:pPr indent="0" lvl="0" marL="0" rtl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ans Symbols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2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p70"/>
          <p:cNvSpPr/>
          <p:nvPr/>
        </p:nvSpPr>
        <p:spPr>
          <a:xfrm>
            <a:off x="2009461" y="1828800"/>
            <a:ext cx="4915133" cy="4127674"/>
          </a:xfrm>
          <a:custGeom>
            <a:rect b="b" l="l" r="r" t="t"/>
            <a:pathLst>
              <a:path extrusionOk="0" h="8255347" w="9830266">
                <a:moveTo>
                  <a:pt x="0" y="0"/>
                </a:moveTo>
                <a:lnTo>
                  <a:pt x="9830266" y="0"/>
                </a:lnTo>
                <a:lnTo>
                  <a:pt x="9830266" y="8255347"/>
                </a:lnTo>
                <a:lnTo>
                  <a:pt x="0" y="825534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44" name="Google Shape;944;p70"/>
          <p:cNvSpPr txBox="1"/>
          <p:nvPr/>
        </p:nvSpPr>
        <p:spPr>
          <a:xfrm>
            <a:off x="457200" y="533400"/>
            <a:ext cx="8591156" cy="9489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952">
                <a:solidFill>
                  <a:srgbClr val="2E3E4E"/>
                </a:solidFill>
                <a:latin typeface="Arial"/>
                <a:ea typeface="Arial"/>
                <a:cs typeface="Arial"/>
                <a:sym typeface="Arial"/>
              </a:rPr>
              <a:t>ESCORE DE TEPT (IES-R) </a:t>
            </a:r>
            <a:endParaRPr b="1" sz="2952">
              <a:solidFill>
                <a:srgbClr val="2E3E4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952">
                <a:solidFill>
                  <a:srgbClr val="2E3E4E"/>
                </a:solidFill>
                <a:latin typeface="Arial"/>
                <a:ea typeface="Arial"/>
                <a:cs typeface="Arial"/>
                <a:sym typeface="Arial"/>
              </a:rPr>
              <a:t>ENTRE BRASIL  E ESPANHA</a:t>
            </a:r>
            <a:endParaRPr/>
          </a:p>
        </p:txBody>
      </p:sp>
      <p:sp>
        <p:nvSpPr>
          <p:cNvPr id="945" name="Google Shape;945;p70"/>
          <p:cNvSpPr txBox="1"/>
          <p:nvPr/>
        </p:nvSpPr>
        <p:spPr>
          <a:xfrm>
            <a:off x="762000" y="6019800"/>
            <a:ext cx="7410056" cy="4421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952">
                <a:solidFill>
                  <a:srgbClr val="2E3E4E"/>
                </a:solidFill>
                <a:latin typeface="Bebas Neue"/>
                <a:ea typeface="Bebas Neue"/>
                <a:cs typeface="Bebas Neue"/>
                <a:sym typeface="Bebas Neue"/>
              </a:rPr>
              <a:t>INTRUSÃO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71"/>
          <p:cNvSpPr/>
          <p:nvPr/>
        </p:nvSpPr>
        <p:spPr>
          <a:xfrm>
            <a:off x="2133600" y="1633260"/>
            <a:ext cx="4875644" cy="4193749"/>
          </a:xfrm>
          <a:custGeom>
            <a:rect b="b" l="l" r="r" t="t"/>
            <a:pathLst>
              <a:path extrusionOk="0" h="8387497" w="9751288">
                <a:moveTo>
                  <a:pt x="0" y="0"/>
                </a:moveTo>
                <a:lnTo>
                  <a:pt x="9751288" y="0"/>
                </a:lnTo>
                <a:lnTo>
                  <a:pt x="9751288" y="8387497"/>
                </a:lnTo>
                <a:lnTo>
                  <a:pt x="0" y="83874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569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51" name="Google Shape;951;p71"/>
          <p:cNvSpPr txBox="1"/>
          <p:nvPr/>
        </p:nvSpPr>
        <p:spPr>
          <a:xfrm>
            <a:off x="753711" y="533400"/>
            <a:ext cx="7410056" cy="9489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952">
                <a:solidFill>
                  <a:srgbClr val="2E3E4E"/>
                </a:solidFill>
                <a:latin typeface="Arial"/>
                <a:ea typeface="Arial"/>
                <a:cs typeface="Arial"/>
                <a:sym typeface="Arial"/>
              </a:rPr>
              <a:t>ESCORE DE TEPT (IES-R) ENTRE BRASIL  E ESPANHA</a:t>
            </a:r>
            <a:endParaRPr/>
          </a:p>
        </p:txBody>
      </p:sp>
      <p:sp>
        <p:nvSpPr>
          <p:cNvPr id="952" name="Google Shape;952;p71"/>
          <p:cNvSpPr txBox="1"/>
          <p:nvPr/>
        </p:nvSpPr>
        <p:spPr>
          <a:xfrm>
            <a:off x="744833" y="5917228"/>
            <a:ext cx="7410056" cy="4421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952">
                <a:solidFill>
                  <a:srgbClr val="2E3E4E"/>
                </a:solidFill>
                <a:latin typeface="Bebas Neue"/>
                <a:ea typeface="Bebas Neue"/>
                <a:cs typeface="Bebas Neue"/>
                <a:sym typeface="Bebas Neue"/>
              </a:rPr>
              <a:t>EVITAÇÃO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72"/>
          <p:cNvSpPr/>
          <p:nvPr/>
        </p:nvSpPr>
        <p:spPr>
          <a:xfrm>
            <a:off x="2022531" y="1676400"/>
            <a:ext cx="4872416" cy="4252144"/>
          </a:xfrm>
          <a:custGeom>
            <a:rect b="b" l="l" r="r" t="t"/>
            <a:pathLst>
              <a:path extrusionOk="0" h="8504288" w="9744831">
                <a:moveTo>
                  <a:pt x="0" y="0"/>
                </a:moveTo>
                <a:lnTo>
                  <a:pt x="9744831" y="0"/>
                </a:lnTo>
                <a:lnTo>
                  <a:pt x="9744831" y="8504288"/>
                </a:lnTo>
                <a:lnTo>
                  <a:pt x="0" y="8504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5177" l="0" r="-5408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58" name="Google Shape;958;p72"/>
          <p:cNvSpPr txBox="1"/>
          <p:nvPr/>
        </p:nvSpPr>
        <p:spPr>
          <a:xfrm>
            <a:off x="1066800" y="297855"/>
            <a:ext cx="7410056" cy="9489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952">
                <a:solidFill>
                  <a:srgbClr val="2E3E4E"/>
                </a:solidFill>
                <a:latin typeface="Arial"/>
                <a:ea typeface="Arial"/>
                <a:cs typeface="Arial"/>
                <a:sym typeface="Arial"/>
              </a:rPr>
              <a:t>ESCORE DE TEPT (IES-R) ENTRE BRASIL  E ESPANHA</a:t>
            </a:r>
            <a:endParaRPr/>
          </a:p>
        </p:txBody>
      </p:sp>
      <p:sp>
        <p:nvSpPr>
          <p:cNvPr id="959" name="Google Shape;959;p72"/>
          <p:cNvSpPr txBox="1"/>
          <p:nvPr/>
        </p:nvSpPr>
        <p:spPr>
          <a:xfrm>
            <a:off x="753711" y="6096000"/>
            <a:ext cx="7410056" cy="4421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952">
                <a:solidFill>
                  <a:srgbClr val="2E3E4E"/>
                </a:solidFill>
                <a:latin typeface="Bebas Neue"/>
                <a:ea typeface="Bebas Neue"/>
                <a:cs typeface="Bebas Neue"/>
                <a:sym typeface="Bebas Neue"/>
              </a:rPr>
              <a:t>HIPERVIGILÂNCIA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3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73"/>
          <p:cNvSpPr/>
          <p:nvPr/>
        </p:nvSpPr>
        <p:spPr>
          <a:xfrm>
            <a:off x="457200" y="2133600"/>
            <a:ext cx="8305800" cy="2362200"/>
          </a:xfrm>
          <a:custGeom>
            <a:rect b="b" l="l" r="r" t="t"/>
            <a:pathLst>
              <a:path extrusionOk="0" h="3611946" w="15941615">
                <a:moveTo>
                  <a:pt x="0" y="0"/>
                </a:moveTo>
                <a:lnTo>
                  <a:pt x="15941615" y="0"/>
                </a:lnTo>
                <a:lnTo>
                  <a:pt x="15941615" y="3611946"/>
                </a:lnTo>
                <a:lnTo>
                  <a:pt x="0" y="36119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65" name="Google Shape;965;p73"/>
          <p:cNvSpPr txBox="1"/>
          <p:nvPr/>
        </p:nvSpPr>
        <p:spPr>
          <a:xfrm>
            <a:off x="381000" y="838200"/>
            <a:ext cx="8476805" cy="8976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824">
                <a:solidFill>
                  <a:srgbClr val="2E3E4E"/>
                </a:solidFill>
                <a:latin typeface="Bebas Neue"/>
                <a:ea typeface="Bebas Neue"/>
                <a:cs typeface="Bebas Neue"/>
                <a:sym typeface="Bebas Neue"/>
              </a:rPr>
              <a:t>ANÁLISES DOS DADOS DA IES-R  </a:t>
            </a:r>
            <a:endParaRPr/>
          </a:p>
          <a:p>
            <a:pPr indent="0" lvl="0" marL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824">
                <a:solidFill>
                  <a:srgbClr val="2E3E4E"/>
                </a:solidFill>
                <a:latin typeface="Bebas Neue"/>
                <a:ea typeface="Bebas Neue"/>
                <a:cs typeface="Bebas Neue"/>
                <a:sym typeface="Bebas Neue"/>
              </a:rPr>
              <a:t>BRASIL E ESPANHA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0" name="Google Shape;970;p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1" name="Google Shape;971;p74"/>
          <p:cNvSpPr txBox="1"/>
          <p:nvPr/>
        </p:nvSpPr>
        <p:spPr>
          <a:xfrm>
            <a:off x="4267200" y="3129280"/>
            <a:ext cx="1752600" cy="3821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@clacoelho</a:t>
            </a:r>
            <a:endParaRPr b="1"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2" name="Google Shape;972;p74"/>
          <p:cNvSpPr txBox="1"/>
          <p:nvPr>
            <p:ph type="title"/>
          </p:nvPr>
        </p:nvSpPr>
        <p:spPr>
          <a:xfrm>
            <a:off x="1371600" y="1852090"/>
            <a:ext cx="6096204" cy="13676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800">
                <a:solidFill>
                  <a:srgbClr val="FFFFFF"/>
                </a:solidFill>
              </a:rPr>
              <a:t>GRATIDÃO.</a:t>
            </a:r>
            <a:endParaRPr/>
          </a:p>
        </p:txBody>
      </p:sp>
      <p:pic>
        <p:nvPicPr>
          <p:cNvPr id="973" name="Google Shape;973;p7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19800" y="2535935"/>
            <a:ext cx="3124200" cy="43220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75"/>
          <p:cNvSpPr txBox="1"/>
          <p:nvPr>
            <p:ph type="ctrTitle"/>
          </p:nvPr>
        </p:nvSpPr>
        <p:spPr>
          <a:xfrm>
            <a:off x="838200" y="2362200"/>
            <a:ext cx="8125154" cy="17411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marR="508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pt-BR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b="0" lang="pt-BR" sz="375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Às vezes ouço passar o vento;</a:t>
            </a:r>
            <a:br>
              <a:rPr b="0" lang="pt-BR" sz="375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lang="pt-BR" sz="375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e só de ouvir o vento passar,</a:t>
            </a:r>
            <a:endParaRPr sz="3750">
              <a:latin typeface="Arial"/>
              <a:ea typeface="Arial"/>
              <a:cs typeface="Arial"/>
              <a:sym typeface="Arial"/>
            </a:endParaRPr>
          </a:p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pt-BR" sz="375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vale a pena ter nascido</a:t>
            </a:r>
            <a:r>
              <a:rPr b="0" lang="pt-BR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.”</a:t>
            </a:r>
            <a:endParaRPr sz="2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9" name="Google Shape;979;p75"/>
          <p:cNvSpPr txBox="1"/>
          <p:nvPr/>
        </p:nvSpPr>
        <p:spPr>
          <a:xfrm>
            <a:off x="5063668" y="4191000"/>
            <a:ext cx="28047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Fernando Pessoa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4" name="Google Shape;984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838200"/>
            <a:ext cx="8714886" cy="5501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9" name="Google Shape;989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609600"/>
            <a:ext cx="8155150" cy="548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"/>
          <p:cNvSpPr/>
          <p:nvPr/>
        </p:nvSpPr>
        <p:spPr>
          <a:xfrm>
            <a:off x="1371600" y="638629"/>
            <a:ext cx="7239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b="1" lang="pt-BR" sz="4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NATUREZA DA PESQUISA</a:t>
            </a:r>
            <a:endParaRPr b="1" sz="4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8"/>
          <p:cNvSpPr/>
          <p:nvPr/>
        </p:nvSpPr>
        <p:spPr>
          <a:xfrm>
            <a:off x="5715000" y="1146629"/>
            <a:ext cx="33528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6600"/>
              </a:buClr>
              <a:buSzPts val="2000"/>
              <a:buFont typeface="Questrial"/>
              <a:buNone/>
            </a:pPr>
            <a:r>
              <a:rPr i="1" lang="pt-BR" sz="2000" u="none">
                <a:solidFill>
                  <a:srgbClr val="CC6600"/>
                </a:solidFill>
                <a:latin typeface="Questrial"/>
                <a:ea typeface="Questrial"/>
                <a:cs typeface="Questrial"/>
                <a:sym typeface="Questrial"/>
              </a:rPr>
              <a:t>qualitativa x quantitativa </a:t>
            </a:r>
            <a:endParaRPr/>
          </a:p>
        </p:txBody>
      </p:sp>
      <p:sp>
        <p:nvSpPr>
          <p:cNvPr id="135" name="Google Shape;135;p8"/>
          <p:cNvSpPr/>
          <p:nvPr/>
        </p:nvSpPr>
        <p:spPr>
          <a:xfrm>
            <a:off x="2057400" y="6438900"/>
            <a:ext cx="64008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i="1" lang="pt-BR" sz="1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Metodologia da ciência: filosofia e prática da pesquisa</a:t>
            </a:r>
            <a:endParaRPr i="1" sz="1600" u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6" name="Google Shape;136;p8"/>
          <p:cNvGrpSpPr/>
          <p:nvPr/>
        </p:nvGrpSpPr>
        <p:grpSpPr>
          <a:xfrm>
            <a:off x="1066800" y="1765373"/>
            <a:ext cx="6934200" cy="3361947"/>
            <a:chOff x="0" y="-11"/>
            <a:chExt cx="2447" cy="4043"/>
          </a:xfrm>
        </p:grpSpPr>
        <p:grpSp>
          <p:nvGrpSpPr>
            <p:cNvPr id="137" name="Google Shape;137;p8"/>
            <p:cNvGrpSpPr/>
            <p:nvPr/>
          </p:nvGrpSpPr>
          <p:grpSpPr>
            <a:xfrm>
              <a:off x="0" y="-11"/>
              <a:ext cx="1214" cy="587"/>
              <a:chOff x="0" y="-11"/>
              <a:chExt cx="1214" cy="587"/>
            </a:xfrm>
          </p:grpSpPr>
          <p:sp>
            <p:nvSpPr>
              <p:cNvPr id="138" name="Google Shape;138;p8"/>
              <p:cNvSpPr/>
              <p:nvPr/>
            </p:nvSpPr>
            <p:spPr>
              <a:xfrm>
                <a:off x="0" y="0"/>
                <a:ext cx="1214" cy="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  <p:grpSp>
            <p:nvGrpSpPr>
              <p:cNvPr id="139" name="Google Shape;139;p8"/>
              <p:cNvGrpSpPr/>
              <p:nvPr/>
            </p:nvGrpSpPr>
            <p:grpSpPr>
              <a:xfrm>
                <a:off x="0" y="-11"/>
                <a:ext cx="1214" cy="587"/>
                <a:chOff x="0" y="-11"/>
                <a:chExt cx="1214" cy="587"/>
              </a:xfrm>
            </p:grpSpPr>
            <p:sp>
              <p:nvSpPr>
                <p:cNvPr id="140" name="Google Shape;140;p8"/>
                <p:cNvSpPr/>
                <p:nvPr/>
              </p:nvSpPr>
              <p:spPr>
                <a:xfrm>
                  <a:off x="43" y="0"/>
                  <a:ext cx="1128" cy="5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9933"/>
                    </a:buClr>
                    <a:buSzPts val="1200"/>
                    <a:buFont typeface="Arial"/>
                    <a:buNone/>
                  </a:pPr>
                  <a:r>
                    <a:rPr b="1" lang="pt-BR" sz="1200" u="none">
                      <a:solidFill>
                        <a:srgbClr val="FF9933"/>
                      </a:solidFill>
                    </a:rPr>
                    <a:t>PESQUISA PREPONDERANTEMENTE QUANTITATIVA</a:t>
                  </a:r>
                  <a:endParaRPr/>
                </a:p>
                <a:p>
                  <a:pPr indent="0" lvl="0" marL="0" rtl="0" algn="just">
                    <a:spcBef>
                      <a:spcPts val="0"/>
                    </a:spcBef>
                    <a:spcAft>
                      <a:spcPts val="0"/>
                    </a:spcAft>
                    <a:buSzPts val="2400"/>
                    <a:buFont typeface="Arial"/>
                    <a:buNone/>
                  </a:pPr>
                  <a:r>
                    <a:t/>
                  </a:r>
                  <a:endParaRPr sz="2400" u="none">
                    <a:solidFill>
                      <a:srgbClr val="FF9933"/>
                    </a:solidFill>
                  </a:endParaRPr>
                </a:p>
              </p:txBody>
            </p:sp>
            <p:sp>
              <p:nvSpPr>
                <p:cNvPr id="141" name="Google Shape;141;p8"/>
                <p:cNvSpPr/>
                <p:nvPr/>
              </p:nvSpPr>
              <p:spPr>
                <a:xfrm>
                  <a:off x="0" y="-11"/>
                  <a:ext cx="1214" cy="576"/>
                </a:xfrm>
                <a:prstGeom prst="rect">
                  <a:avLst/>
                </a:prstGeom>
                <a:noFill/>
                <a:ln cap="flat" cmpd="sng" w="9525">
                  <a:solidFill>
                    <a:srgbClr val="A0A0A0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/>
                </a:p>
              </p:txBody>
            </p:sp>
          </p:grpSp>
        </p:grpSp>
        <p:grpSp>
          <p:nvGrpSpPr>
            <p:cNvPr id="142" name="Google Shape;142;p8"/>
            <p:cNvGrpSpPr/>
            <p:nvPr/>
          </p:nvGrpSpPr>
          <p:grpSpPr>
            <a:xfrm>
              <a:off x="1214" y="0"/>
              <a:ext cx="1233" cy="576"/>
              <a:chOff x="1214" y="0"/>
              <a:chExt cx="1233" cy="576"/>
            </a:xfrm>
          </p:grpSpPr>
          <p:sp>
            <p:nvSpPr>
              <p:cNvPr id="143" name="Google Shape;143;p8"/>
              <p:cNvSpPr/>
              <p:nvPr/>
            </p:nvSpPr>
            <p:spPr>
              <a:xfrm>
                <a:off x="1214" y="0"/>
                <a:ext cx="1233" cy="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  <p:grpSp>
            <p:nvGrpSpPr>
              <p:cNvPr id="144" name="Google Shape;144;p8"/>
              <p:cNvGrpSpPr/>
              <p:nvPr/>
            </p:nvGrpSpPr>
            <p:grpSpPr>
              <a:xfrm>
                <a:off x="1214" y="0"/>
                <a:ext cx="1233" cy="576"/>
                <a:chOff x="1214" y="0"/>
                <a:chExt cx="1233" cy="576"/>
              </a:xfrm>
            </p:grpSpPr>
            <p:sp>
              <p:nvSpPr>
                <p:cNvPr id="145" name="Google Shape;145;p8"/>
                <p:cNvSpPr/>
                <p:nvPr/>
              </p:nvSpPr>
              <p:spPr>
                <a:xfrm>
                  <a:off x="1257" y="0"/>
                  <a:ext cx="1147" cy="5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9933"/>
                    </a:buClr>
                    <a:buSzPts val="1200"/>
                    <a:buFont typeface="Arial"/>
                    <a:buNone/>
                  </a:pPr>
                  <a:r>
                    <a:rPr b="1" lang="pt-BR" sz="1200" u="none">
                      <a:solidFill>
                        <a:srgbClr val="FF9933"/>
                      </a:solidFill>
                    </a:rPr>
                    <a:t>PESQUISA PREPONDERANTEMENTE QUALITATIVA</a:t>
                  </a:r>
                  <a:endParaRPr b="1" sz="1800" u="none">
                    <a:solidFill>
                      <a:srgbClr val="FF9933"/>
                    </a:solidFill>
                  </a:endParaRPr>
                </a:p>
                <a:p>
                  <a:pPr indent="0" lvl="0" marL="0" rtl="0" algn="just">
                    <a:spcBef>
                      <a:spcPts val="0"/>
                    </a:spcBef>
                    <a:spcAft>
                      <a:spcPts val="0"/>
                    </a:spcAft>
                    <a:buSzPts val="2400"/>
                    <a:buFont typeface="Arial"/>
                    <a:buNone/>
                  </a:pPr>
                  <a:r>
                    <a:t/>
                  </a:r>
                  <a:endParaRPr sz="2400" u="none">
                    <a:solidFill>
                      <a:srgbClr val="FF9933"/>
                    </a:solidFill>
                  </a:endParaRPr>
                </a:p>
              </p:txBody>
            </p:sp>
            <p:sp>
              <p:nvSpPr>
                <p:cNvPr id="146" name="Google Shape;146;p8"/>
                <p:cNvSpPr/>
                <p:nvPr/>
              </p:nvSpPr>
              <p:spPr>
                <a:xfrm>
                  <a:off x="1214" y="0"/>
                  <a:ext cx="1233" cy="576"/>
                </a:xfrm>
                <a:prstGeom prst="rect">
                  <a:avLst/>
                </a:prstGeom>
                <a:noFill/>
                <a:ln cap="flat" cmpd="sng" w="9525">
                  <a:solidFill>
                    <a:srgbClr val="A0A0A0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/>
                </a:p>
              </p:txBody>
            </p:sp>
          </p:grpSp>
        </p:grpSp>
        <p:grpSp>
          <p:nvGrpSpPr>
            <p:cNvPr id="147" name="Google Shape;147;p8"/>
            <p:cNvGrpSpPr/>
            <p:nvPr/>
          </p:nvGrpSpPr>
          <p:grpSpPr>
            <a:xfrm>
              <a:off x="0" y="576"/>
              <a:ext cx="1214" cy="672"/>
              <a:chOff x="0" y="576"/>
              <a:chExt cx="1214" cy="672"/>
            </a:xfrm>
          </p:grpSpPr>
          <p:sp>
            <p:nvSpPr>
              <p:cNvPr id="148" name="Google Shape;148;p8"/>
              <p:cNvSpPr/>
              <p:nvPr/>
            </p:nvSpPr>
            <p:spPr>
              <a:xfrm>
                <a:off x="43" y="576"/>
                <a:ext cx="1128" cy="6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Coleta de variáveis predeterminadas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49" name="Google Shape;149;p8"/>
              <p:cNvSpPr/>
              <p:nvPr/>
            </p:nvSpPr>
            <p:spPr>
              <a:xfrm>
                <a:off x="0" y="576"/>
                <a:ext cx="1214" cy="672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150" name="Google Shape;150;p8"/>
            <p:cNvGrpSpPr/>
            <p:nvPr/>
          </p:nvGrpSpPr>
          <p:grpSpPr>
            <a:xfrm>
              <a:off x="1214" y="576"/>
              <a:ext cx="1233" cy="672"/>
              <a:chOff x="1214" y="576"/>
              <a:chExt cx="1233" cy="672"/>
            </a:xfrm>
          </p:grpSpPr>
          <p:sp>
            <p:nvSpPr>
              <p:cNvPr id="151" name="Google Shape;151;p8"/>
              <p:cNvSpPr/>
              <p:nvPr/>
            </p:nvSpPr>
            <p:spPr>
              <a:xfrm>
                <a:off x="1257" y="576"/>
                <a:ext cx="1147" cy="6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Nem sempre trabalham com o conceito de variáveis; quando o fazem, nem sempre elas são predeterminadas.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52" name="Google Shape;152;p8"/>
              <p:cNvSpPr/>
              <p:nvPr/>
            </p:nvSpPr>
            <p:spPr>
              <a:xfrm>
                <a:off x="1214" y="576"/>
                <a:ext cx="1233" cy="672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153" name="Google Shape;153;p8"/>
            <p:cNvGrpSpPr/>
            <p:nvPr/>
          </p:nvGrpSpPr>
          <p:grpSpPr>
            <a:xfrm>
              <a:off x="0" y="1248"/>
              <a:ext cx="1214" cy="576"/>
              <a:chOff x="0" y="1248"/>
              <a:chExt cx="1214" cy="576"/>
            </a:xfrm>
          </p:grpSpPr>
          <p:sp>
            <p:nvSpPr>
              <p:cNvPr id="154" name="Google Shape;154;p8"/>
              <p:cNvSpPr/>
              <p:nvPr/>
            </p:nvSpPr>
            <p:spPr>
              <a:xfrm>
                <a:off x="43" y="1248"/>
                <a:ext cx="1128" cy="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Análise dos dados normalmente realizada por meio da estatística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55" name="Google Shape;155;p8"/>
              <p:cNvSpPr/>
              <p:nvPr/>
            </p:nvSpPr>
            <p:spPr>
              <a:xfrm>
                <a:off x="0" y="1248"/>
                <a:ext cx="1214" cy="576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156" name="Google Shape;156;p8"/>
            <p:cNvGrpSpPr/>
            <p:nvPr/>
          </p:nvGrpSpPr>
          <p:grpSpPr>
            <a:xfrm>
              <a:off x="1214" y="1248"/>
              <a:ext cx="1233" cy="576"/>
              <a:chOff x="1214" y="1248"/>
              <a:chExt cx="1233" cy="576"/>
            </a:xfrm>
          </p:grpSpPr>
          <p:sp>
            <p:nvSpPr>
              <p:cNvPr id="157" name="Google Shape;157;p8"/>
              <p:cNvSpPr/>
              <p:nvPr/>
            </p:nvSpPr>
            <p:spPr>
              <a:xfrm>
                <a:off x="1257" y="1248"/>
                <a:ext cx="1147" cy="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Análise subjetiva dos dados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58" name="Google Shape;158;p8"/>
              <p:cNvSpPr/>
              <p:nvPr/>
            </p:nvSpPr>
            <p:spPr>
              <a:xfrm>
                <a:off x="1214" y="1248"/>
                <a:ext cx="1233" cy="576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159" name="Google Shape;159;p8"/>
            <p:cNvGrpSpPr/>
            <p:nvPr/>
          </p:nvGrpSpPr>
          <p:grpSpPr>
            <a:xfrm>
              <a:off x="0" y="1824"/>
              <a:ext cx="1214" cy="480"/>
              <a:chOff x="0" y="1824"/>
              <a:chExt cx="1214" cy="480"/>
            </a:xfrm>
          </p:grpSpPr>
          <p:sp>
            <p:nvSpPr>
              <p:cNvPr id="160" name="Google Shape;160;p8"/>
              <p:cNvSpPr/>
              <p:nvPr/>
            </p:nvSpPr>
            <p:spPr>
              <a:xfrm>
                <a:off x="43" y="1824"/>
                <a:ext cx="1128" cy="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Alto índice de generalização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61" name="Google Shape;161;p8"/>
              <p:cNvSpPr/>
              <p:nvPr/>
            </p:nvSpPr>
            <p:spPr>
              <a:xfrm>
                <a:off x="0" y="1824"/>
                <a:ext cx="1214" cy="480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162" name="Google Shape;162;p8"/>
            <p:cNvGrpSpPr/>
            <p:nvPr/>
          </p:nvGrpSpPr>
          <p:grpSpPr>
            <a:xfrm>
              <a:off x="1214" y="1824"/>
              <a:ext cx="1233" cy="480"/>
              <a:chOff x="1214" y="1824"/>
              <a:chExt cx="1233" cy="480"/>
            </a:xfrm>
          </p:grpSpPr>
          <p:sp>
            <p:nvSpPr>
              <p:cNvPr id="163" name="Google Shape;163;p8"/>
              <p:cNvSpPr/>
              <p:nvPr/>
            </p:nvSpPr>
            <p:spPr>
              <a:xfrm>
                <a:off x="1257" y="1824"/>
                <a:ext cx="1147" cy="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Possibilidade de generalização baixa ou nula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64" name="Google Shape;164;p8"/>
              <p:cNvSpPr/>
              <p:nvPr/>
            </p:nvSpPr>
            <p:spPr>
              <a:xfrm>
                <a:off x="1214" y="1824"/>
                <a:ext cx="1233" cy="480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165" name="Google Shape;165;p8"/>
            <p:cNvGrpSpPr/>
            <p:nvPr/>
          </p:nvGrpSpPr>
          <p:grpSpPr>
            <a:xfrm>
              <a:off x="0" y="2304"/>
              <a:ext cx="1214" cy="480"/>
              <a:chOff x="0" y="2304"/>
              <a:chExt cx="1214" cy="480"/>
            </a:xfrm>
          </p:grpSpPr>
          <p:sp>
            <p:nvSpPr>
              <p:cNvPr id="166" name="Google Shape;166;p8"/>
              <p:cNvSpPr/>
              <p:nvPr/>
            </p:nvSpPr>
            <p:spPr>
              <a:xfrm>
                <a:off x="43" y="2304"/>
                <a:ext cx="1128" cy="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Comum principalmente nas ciências naturais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67" name="Google Shape;167;p8"/>
              <p:cNvSpPr/>
              <p:nvPr/>
            </p:nvSpPr>
            <p:spPr>
              <a:xfrm>
                <a:off x="0" y="2304"/>
                <a:ext cx="1214" cy="480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168" name="Google Shape;168;p8"/>
            <p:cNvGrpSpPr/>
            <p:nvPr/>
          </p:nvGrpSpPr>
          <p:grpSpPr>
            <a:xfrm>
              <a:off x="1214" y="2304"/>
              <a:ext cx="1233" cy="480"/>
              <a:chOff x="1214" y="2304"/>
              <a:chExt cx="1233" cy="480"/>
            </a:xfrm>
          </p:grpSpPr>
          <p:sp>
            <p:nvSpPr>
              <p:cNvPr id="169" name="Google Shape;169;p8"/>
              <p:cNvSpPr/>
              <p:nvPr/>
            </p:nvSpPr>
            <p:spPr>
              <a:xfrm>
                <a:off x="1257" y="2304"/>
                <a:ext cx="1147" cy="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Comum principalmente nas ciência sociais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70" name="Google Shape;170;p8"/>
              <p:cNvSpPr/>
              <p:nvPr/>
            </p:nvSpPr>
            <p:spPr>
              <a:xfrm>
                <a:off x="1214" y="2304"/>
                <a:ext cx="1233" cy="480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171" name="Google Shape;171;p8"/>
            <p:cNvGrpSpPr/>
            <p:nvPr/>
          </p:nvGrpSpPr>
          <p:grpSpPr>
            <a:xfrm>
              <a:off x="0" y="2784"/>
              <a:ext cx="1214" cy="576"/>
              <a:chOff x="0" y="2784"/>
              <a:chExt cx="1214" cy="576"/>
            </a:xfrm>
          </p:grpSpPr>
          <p:sp>
            <p:nvSpPr>
              <p:cNvPr id="172" name="Google Shape;172;p8"/>
              <p:cNvSpPr/>
              <p:nvPr/>
            </p:nvSpPr>
            <p:spPr>
              <a:xfrm>
                <a:off x="43" y="2784"/>
                <a:ext cx="1128" cy="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Principal desvantagem: perda da informação qualitativa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73" name="Google Shape;173;p8"/>
              <p:cNvSpPr/>
              <p:nvPr/>
            </p:nvSpPr>
            <p:spPr>
              <a:xfrm>
                <a:off x="0" y="2784"/>
                <a:ext cx="1214" cy="576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174" name="Google Shape;174;p8"/>
            <p:cNvGrpSpPr/>
            <p:nvPr/>
          </p:nvGrpSpPr>
          <p:grpSpPr>
            <a:xfrm>
              <a:off x="1214" y="2784"/>
              <a:ext cx="1233" cy="576"/>
              <a:chOff x="1214" y="2784"/>
              <a:chExt cx="1233" cy="576"/>
            </a:xfrm>
          </p:grpSpPr>
          <p:sp>
            <p:nvSpPr>
              <p:cNvPr id="175" name="Google Shape;175;p8"/>
              <p:cNvSpPr/>
              <p:nvPr/>
            </p:nvSpPr>
            <p:spPr>
              <a:xfrm>
                <a:off x="1257" y="2784"/>
                <a:ext cx="1147" cy="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Principal desvantagem: alta dependência da subjetividade do pesquisador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76" name="Google Shape;176;p8"/>
              <p:cNvSpPr/>
              <p:nvPr/>
            </p:nvSpPr>
            <p:spPr>
              <a:xfrm>
                <a:off x="1214" y="2784"/>
                <a:ext cx="1233" cy="576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177" name="Google Shape;177;p8"/>
            <p:cNvGrpSpPr/>
            <p:nvPr/>
          </p:nvGrpSpPr>
          <p:grpSpPr>
            <a:xfrm>
              <a:off x="0" y="3360"/>
              <a:ext cx="1214" cy="672"/>
              <a:chOff x="0" y="3360"/>
              <a:chExt cx="1214" cy="672"/>
            </a:xfrm>
          </p:grpSpPr>
          <p:sp>
            <p:nvSpPr>
              <p:cNvPr id="178" name="Google Shape;178;p8"/>
              <p:cNvSpPr/>
              <p:nvPr/>
            </p:nvSpPr>
            <p:spPr>
              <a:xfrm>
                <a:off x="43" y="3360"/>
                <a:ext cx="1128" cy="6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O pesquisador assume um papel mais neutro em relação ao objeto de estudo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79" name="Google Shape;179;p8"/>
              <p:cNvSpPr/>
              <p:nvPr/>
            </p:nvSpPr>
            <p:spPr>
              <a:xfrm>
                <a:off x="0" y="3360"/>
                <a:ext cx="1214" cy="672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180" name="Google Shape;180;p8"/>
            <p:cNvGrpSpPr/>
            <p:nvPr/>
          </p:nvGrpSpPr>
          <p:grpSpPr>
            <a:xfrm>
              <a:off x="1214" y="3360"/>
              <a:ext cx="1233" cy="672"/>
              <a:chOff x="1214" y="3360"/>
              <a:chExt cx="1233" cy="672"/>
            </a:xfrm>
          </p:grpSpPr>
          <p:sp>
            <p:nvSpPr>
              <p:cNvPr id="181" name="Google Shape;181;p8"/>
              <p:cNvSpPr/>
              <p:nvPr/>
            </p:nvSpPr>
            <p:spPr>
              <a:xfrm>
                <a:off x="1257" y="3360"/>
                <a:ext cx="1147" cy="6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i="1" lang="pt-BR" sz="1000" u="none"/>
                  <a:t>O pesquisador envolve-se subjetivamente tanto na observação como na análise do objeto de estudo.</a:t>
                </a:r>
                <a:endParaRPr b="0" i="1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182" name="Google Shape;182;p8"/>
              <p:cNvSpPr/>
              <p:nvPr/>
            </p:nvSpPr>
            <p:spPr>
              <a:xfrm>
                <a:off x="1214" y="3360"/>
                <a:ext cx="1233" cy="672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9"/>
          <p:cNvSpPr txBox="1"/>
          <p:nvPr>
            <p:ph type="title"/>
          </p:nvPr>
        </p:nvSpPr>
        <p:spPr>
          <a:xfrm>
            <a:off x="1441704" y="427841"/>
            <a:ext cx="7239000" cy="6771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>
                <a:latin typeface="Arial"/>
                <a:ea typeface="Arial"/>
                <a:cs typeface="Arial"/>
                <a:sym typeface="Arial"/>
              </a:rPr>
              <a:t>NATUREZA DA PESQUISA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9"/>
          <p:cNvSpPr txBox="1"/>
          <p:nvPr>
            <p:ph idx="1" type="body"/>
          </p:nvPr>
        </p:nvSpPr>
        <p:spPr>
          <a:xfrm>
            <a:off x="5334000" y="1143000"/>
            <a:ext cx="335280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6600"/>
              </a:buClr>
              <a:buSzPts val="2000"/>
              <a:buFont typeface="Questrial"/>
              <a:buNone/>
            </a:pPr>
            <a:r>
              <a:rPr i="1" lang="pt-BR" sz="2000">
                <a:solidFill>
                  <a:srgbClr val="CC6600"/>
                </a:solidFill>
                <a:latin typeface="Questrial"/>
                <a:ea typeface="Questrial"/>
                <a:cs typeface="Questrial"/>
                <a:sym typeface="Questrial"/>
              </a:rPr>
              <a:t>qualitativa x quantitativa</a:t>
            </a:r>
            <a:r>
              <a:rPr i="1" lang="pt-BR" sz="2000">
                <a:latin typeface="Questrial"/>
                <a:ea typeface="Questrial"/>
                <a:cs typeface="Questrial"/>
                <a:sym typeface="Questrial"/>
              </a:rPr>
              <a:t> </a:t>
            </a:r>
            <a:endParaRPr/>
          </a:p>
        </p:txBody>
      </p:sp>
      <p:sp>
        <p:nvSpPr>
          <p:cNvPr id="189" name="Google Shape;189;p9"/>
          <p:cNvSpPr/>
          <p:nvPr/>
        </p:nvSpPr>
        <p:spPr>
          <a:xfrm>
            <a:off x="2819400" y="1627942"/>
            <a:ext cx="76962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CC6600"/>
              </a:buClr>
              <a:buSzPts val="2200"/>
              <a:buFont typeface="Arial"/>
              <a:buNone/>
            </a:pPr>
            <a:r>
              <a:rPr lang="pt-BR" sz="2200" u="none">
                <a:solidFill>
                  <a:srgbClr val="CC6600"/>
                </a:solidFill>
                <a:latin typeface="Arial"/>
                <a:ea typeface="Arial"/>
                <a:cs typeface="Arial"/>
                <a:sym typeface="Arial"/>
              </a:rPr>
              <a:t>Quantitativa</a:t>
            </a:r>
            <a:r>
              <a:rPr b="0" lang="pt-BR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b="1" lang="pt-BR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FATOS</a:t>
            </a:r>
            <a:r>
              <a:rPr b="0" lang="pt-BR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pt-BR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90" name="Google Shape;190;p9"/>
          <p:cNvSpPr/>
          <p:nvPr/>
        </p:nvSpPr>
        <p:spPr>
          <a:xfrm>
            <a:off x="2590800" y="2101327"/>
            <a:ext cx="76962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CC6600"/>
              </a:buClr>
              <a:buSzPts val="2200"/>
              <a:buFont typeface="Arial"/>
              <a:buNone/>
            </a:pPr>
            <a:r>
              <a:rPr lang="pt-BR" sz="2200" u="none">
                <a:solidFill>
                  <a:srgbClr val="CC6600"/>
                </a:solidFill>
                <a:latin typeface="Arial"/>
                <a:ea typeface="Arial"/>
                <a:cs typeface="Arial"/>
                <a:sym typeface="Arial"/>
              </a:rPr>
              <a:t>Qualitativa: </a:t>
            </a:r>
            <a:r>
              <a:rPr b="1" lang="pt-BR" sz="2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FENÔMENOS</a:t>
            </a:r>
            <a:endParaRPr b="1" sz="2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9"/>
          <p:cNvSpPr/>
          <p:nvPr/>
        </p:nvSpPr>
        <p:spPr>
          <a:xfrm>
            <a:off x="2133600" y="6438900"/>
            <a:ext cx="64008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i="1" lang="pt-BR" sz="1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Metodologia da ciência: filosofia e prática da pesquisa</a:t>
            </a:r>
            <a:endParaRPr i="1" sz="1600" u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9"/>
          <p:cNvSpPr/>
          <p:nvPr/>
        </p:nvSpPr>
        <p:spPr>
          <a:xfrm>
            <a:off x="435097" y="2854635"/>
            <a:ext cx="7696199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i="1" lang="pt-BR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Fato: </a:t>
            </a:r>
            <a:r>
              <a:rPr b="0" i="1" lang="pt-BR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evento objetivo mensurável, passível de ser investigado cientificamente.</a:t>
            </a:r>
            <a:endParaRPr/>
          </a:p>
          <a:p>
            <a:pPr indent="-342900" lvl="0" marL="342900" rtl="0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i="1" lang="pt-BR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Fenômeno: </a:t>
            </a:r>
            <a:r>
              <a:rPr b="0" i="1" lang="pt-BR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interpretação subjetiva. </a:t>
            </a:r>
            <a:endParaRPr/>
          </a:p>
          <a:p>
            <a:pPr indent="-342900" lvl="0" marL="342900" rtl="0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1" sz="1600" u="none">
              <a:solidFill>
                <a:srgbClr val="FF99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3" name="Google Shape;193;p9"/>
          <p:cNvGrpSpPr/>
          <p:nvPr/>
        </p:nvGrpSpPr>
        <p:grpSpPr>
          <a:xfrm>
            <a:off x="914400" y="4189567"/>
            <a:ext cx="7162800" cy="1828800"/>
            <a:chOff x="0" y="0"/>
            <a:chExt cx="3801" cy="2304"/>
          </a:xfrm>
        </p:grpSpPr>
        <p:grpSp>
          <p:nvGrpSpPr>
            <p:cNvPr id="194" name="Google Shape;194;p9"/>
            <p:cNvGrpSpPr/>
            <p:nvPr/>
          </p:nvGrpSpPr>
          <p:grpSpPr>
            <a:xfrm>
              <a:off x="0" y="0"/>
              <a:ext cx="1267" cy="384"/>
              <a:chOff x="0" y="0"/>
              <a:chExt cx="1267" cy="384"/>
            </a:xfrm>
          </p:grpSpPr>
          <p:sp>
            <p:nvSpPr>
              <p:cNvPr id="195" name="Google Shape;195;p9"/>
              <p:cNvSpPr/>
              <p:nvPr/>
            </p:nvSpPr>
            <p:spPr>
              <a:xfrm>
                <a:off x="0" y="0"/>
                <a:ext cx="1267" cy="3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  <p:grpSp>
            <p:nvGrpSpPr>
              <p:cNvPr id="196" name="Google Shape;196;p9"/>
              <p:cNvGrpSpPr/>
              <p:nvPr/>
            </p:nvGrpSpPr>
            <p:grpSpPr>
              <a:xfrm>
                <a:off x="0" y="0"/>
                <a:ext cx="1267" cy="384"/>
                <a:chOff x="0" y="0"/>
                <a:chExt cx="1267" cy="384"/>
              </a:xfrm>
            </p:grpSpPr>
            <p:sp>
              <p:nvSpPr>
                <p:cNvPr id="197" name="Google Shape;197;p9"/>
                <p:cNvSpPr/>
                <p:nvPr/>
              </p:nvSpPr>
              <p:spPr>
                <a:xfrm>
                  <a:off x="43" y="0"/>
                  <a:ext cx="1181" cy="38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9933"/>
                    </a:buClr>
                    <a:buSzPts val="1200"/>
                    <a:buFont typeface="Arial"/>
                    <a:buNone/>
                  </a:pPr>
                  <a:r>
                    <a:rPr b="1" lang="pt-BR" sz="1200" u="none">
                      <a:solidFill>
                        <a:srgbClr val="FF9933"/>
                      </a:solidFill>
                    </a:rPr>
                    <a:t>QUESITO</a:t>
                  </a:r>
                  <a:endParaRPr/>
                </a:p>
                <a:p>
                  <a:pPr indent="0" lvl="0" marL="0" rtl="0" algn="just">
                    <a:spcBef>
                      <a:spcPts val="0"/>
                    </a:spcBef>
                    <a:spcAft>
                      <a:spcPts val="0"/>
                    </a:spcAft>
                    <a:buSzPts val="1400"/>
                    <a:buFont typeface="Arial"/>
                    <a:buNone/>
                  </a:pPr>
                  <a:r>
                    <a:t/>
                  </a:r>
                  <a:endParaRPr b="0" sz="1400" u="none"/>
                </a:p>
              </p:txBody>
            </p:sp>
            <p:sp>
              <p:nvSpPr>
                <p:cNvPr id="198" name="Google Shape;198;p9"/>
                <p:cNvSpPr/>
                <p:nvPr/>
              </p:nvSpPr>
              <p:spPr>
                <a:xfrm>
                  <a:off x="0" y="0"/>
                  <a:ext cx="1267" cy="384"/>
                </a:xfrm>
                <a:prstGeom prst="rect">
                  <a:avLst/>
                </a:prstGeom>
                <a:noFill/>
                <a:ln cap="flat" cmpd="sng" w="9525">
                  <a:solidFill>
                    <a:srgbClr val="A0A0A0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/>
                </a:p>
              </p:txBody>
            </p:sp>
          </p:grpSp>
        </p:grpSp>
        <p:grpSp>
          <p:nvGrpSpPr>
            <p:cNvPr id="199" name="Google Shape;199;p9"/>
            <p:cNvGrpSpPr/>
            <p:nvPr/>
          </p:nvGrpSpPr>
          <p:grpSpPr>
            <a:xfrm>
              <a:off x="1267" y="0"/>
              <a:ext cx="1267" cy="384"/>
              <a:chOff x="1267" y="0"/>
              <a:chExt cx="1267" cy="384"/>
            </a:xfrm>
          </p:grpSpPr>
          <p:sp>
            <p:nvSpPr>
              <p:cNvPr id="200" name="Google Shape;200;p9"/>
              <p:cNvSpPr/>
              <p:nvPr/>
            </p:nvSpPr>
            <p:spPr>
              <a:xfrm>
                <a:off x="1267" y="0"/>
                <a:ext cx="1267" cy="3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  <p:grpSp>
            <p:nvGrpSpPr>
              <p:cNvPr id="201" name="Google Shape;201;p9"/>
              <p:cNvGrpSpPr/>
              <p:nvPr/>
            </p:nvGrpSpPr>
            <p:grpSpPr>
              <a:xfrm>
                <a:off x="1267" y="0"/>
                <a:ext cx="1267" cy="384"/>
                <a:chOff x="1267" y="0"/>
                <a:chExt cx="1267" cy="384"/>
              </a:xfrm>
            </p:grpSpPr>
            <p:sp>
              <p:nvSpPr>
                <p:cNvPr id="202" name="Google Shape;202;p9"/>
                <p:cNvSpPr/>
                <p:nvPr/>
              </p:nvSpPr>
              <p:spPr>
                <a:xfrm>
                  <a:off x="1310" y="0"/>
                  <a:ext cx="1181" cy="38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just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9933"/>
                    </a:buClr>
                    <a:buSzPts val="1200"/>
                    <a:buFont typeface="Arial"/>
                    <a:buNone/>
                  </a:pPr>
                  <a:r>
                    <a:rPr b="1" lang="pt-BR" sz="1200" u="none">
                      <a:solidFill>
                        <a:srgbClr val="FF9933"/>
                      </a:solidFill>
                    </a:rPr>
                    <a:t>PESQUISA QUANTITATIVA</a:t>
                  </a:r>
                  <a:endParaRPr/>
                </a:p>
                <a:p>
                  <a:pPr indent="0" lvl="0" marL="0" rtl="0" algn="just">
                    <a:spcBef>
                      <a:spcPts val="0"/>
                    </a:spcBef>
                    <a:spcAft>
                      <a:spcPts val="0"/>
                    </a:spcAft>
                    <a:buSzPts val="1200"/>
                    <a:buFont typeface="Arial"/>
                    <a:buNone/>
                  </a:pPr>
                  <a:r>
                    <a:t/>
                  </a:r>
                  <a:endParaRPr b="0" sz="1200" u="none">
                    <a:solidFill>
                      <a:srgbClr val="FF9933"/>
                    </a:solidFill>
                  </a:endParaRPr>
                </a:p>
              </p:txBody>
            </p:sp>
            <p:sp>
              <p:nvSpPr>
                <p:cNvPr id="203" name="Google Shape;203;p9"/>
                <p:cNvSpPr/>
                <p:nvPr/>
              </p:nvSpPr>
              <p:spPr>
                <a:xfrm>
                  <a:off x="1267" y="0"/>
                  <a:ext cx="1267" cy="384"/>
                </a:xfrm>
                <a:prstGeom prst="rect">
                  <a:avLst/>
                </a:prstGeom>
                <a:noFill/>
                <a:ln cap="flat" cmpd="sng" w="9525">
                  <a:solidFill>
                    <a:srgbClr val="A0A0A0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/>
                </a:p>
              </p:txBody>
            </p:sp>
          </p:grpSp>
        </p:grpSp>
        <p:grpSp>
          <p:nvGrpSpPr>
            <p:cNvPr id="204" name="Google Shape;204;p9"/>
            <p:cNvGrpSpPr/>
            <p:nvPr/>
          </p:nvGrpSpPr>
          <p:grpSpPr>
            <a:xfrm>
              <a:off x="2534" y="0"/>
              <a:ext cx="1267" cy="384"/>
              <a:chOff x="2534" y="0"/>
              <a:chExt cx="1267" cy="384"/>
            </a:xfrm>
          </p:grpSpPr>
          <p:sp>
            <p:nvSpPr>
              <p:cNvPr id="205" name="Google Shape;205;p9"/>
              <p:cNvSpPr/>
              <p:nvPr/>
            </p:nvSpPr>
            <p:spPr>
              <a:xfrm>
                <a:off x="2534" y="0"/>
                <a:ext cx="1267" cy="3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  <p:grpSp>
            <p:nvGrpSpPr>
              <p:cNvPr id="206" name="Google Shape;206;p9"/>
              <p:cNvGrpSpPr/>
              <p:nvPr/>
            </p:nvGrpSpPr>
            <p:grpSpPr>
              <a:xfrm>
                <a:off x="2534" y="0"/>
                <a:ext cx="1267" cy="384"/>
                <a:chOff x="2534" y="0"/>
                <a:chExt cx="1267" cy="384"/>
              </a:xfrm>
            </p:grpSpPr>
            <p:sp>
              <p:nvSpPr>
                <p:cNvPr id="207" name="Google Shape;207;p9"/>
                <p:cNvSpPr/>
                <p:nvPr/>
              </p:nvSpPr>
              <p:spPr>
                <a:xfrm>
                  <a:off x="2577" y="0"/>
                  <a:ext cx="1181" cy="38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just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9933"/>
                    </a:buClr>
                    <a:buSzPts val="1200"/>
                    <a:buFont typeface="Arial"/>
                    <a:buNone/>
                  </a:pPr>
                  <a:r>
                    <a:rPr b="1" lang="pt-BR" sz="1200" u="none">
                      <a:solidFill>
                        <a:srgbClr val="FF9933"/>
                      </a:solidFill>
                    </a:rPr>
                    <a:t>PESQUISA QUALITATIVA</a:t>
                  </a:r>
                  <a:endParaRPr/>
                </a:p>
                <a:p>
                  <a:pPr indent="0" lvl="0" marL="0" rtl="0" algn="just">
                    <a:spcBef>
                      <a:spcPts val="0"/>
                    </a:spcBef>
                    <a:spcAft>
                      <a:spcPts val="0"/>
                    </a:spcAft>
                    <a:buSzPts val="2400"/>
                    <a:buFont typeface="Arial"/>
                    <a:buNone/>
                  </a:pPr>
                  <a:r>
                    <a:t/>
                  </a:r>
                  <a:endParaRPr b="0" sz="2400" u="none">
                    <a:solidFill>
                      <a:srgbClr val="FF9933"/>
                    </a:solidFill>
                  </a:endParaRPr>
                </a:p>
              </p:txBody>
            </p:sp>
            <p:sp>
              <p:nvSpPr>
                <p:cNvPr id="208" name="Google Shape;208;p9"/>
                <p:cNvSpPr/>
                <p:nvPr/>
              </p:nvSpPr>
              <p:spPr>
                <a:xfrm>
                  <a:off x="2534" y="0"/>
                  <a:ext cx="1267" cy="384"/>
                </a:xfrm>
                <a:prstGeom prst="rect">
                  <a:avLst/>
                </a:prstGeom>
                <a:noFill/>
                <a:ln cap="flat" cmpd="sng" w="9525">
                  <a:solidFill>
                    <a:srgbClr val="A0A0A0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/>
                </a:p>
              </p:txBody>
            </p:sp>
          </p:grpSp>
        </p:grpSp>
        <p:grpSp>
          <p:nvGrpSpPr>
            <p:cNvPr id="209" name="Google Shape;209;p9"/>
            <p:cNvGrpSpPr/>
            <p:nvPr/>
          </p:nvGrpSpPr>
          <p:grpSpPr>
            <a:xfrm>
              <a:off x="0" y="384"/>
              <a:ext cx="1267" cy="576"/>
              <a:chOff x="0" y="384"/>
              <a:chExt cx="1267" cy="576"/>
            </a:xfrm>
          </p:grpSpPr>
          <p:sp>
            <p:nvSpPr>
              <p:cNvPr id="210" name="Google Shape;210;p9"/>
              <p:cNvSpPr/>
              <p:nvPr/>
            </p:nvSpPr>
            <p:spPr>
              <a:xfrm>
                <a:off x="43" y="384"/>
                <a:ext cx="1181" cy="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lang="pt-BR" sz="1000" u="none"/>
                  <a:t>Pressuposição Básica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11" name="Google Shape;211;p9"/>
              <p:cNvSpPr/>
              <p:nvPr/>
            </p:nvSpPr>
            <p:spPr>
              <a:xfrm>
                <a:off x="0" y="384"/>
                <a:ext cx="1267" cy="576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212" name="Google Shape;212;p9"/>
            <p:cNvGrpSpPr/>
            <p:nvPr/>
          </p:nvGrpSpPr>
          <p:grpSpPr>
            <a:xfrm>
              <a:off x="1267" y="384"/>
              <a:ext cx="1267" cy="576"/>
              <a:chOff x="1267" y="384"/>
              <a:chExt cx="1267" cy="576"/>
            </a:xfrm>
          </p:grpSpPr>
          <p:sp>
            <p:nvSpPr>
              <p:cNvPr id="213" name="Google Shape;213;p9"/>
              <p:cNvSpPr/>
              <p:nvPr/>
            </p:nvSpPr>
            <p:spPr>
              <a:xfrm>
                <a:off x="1310" y="384"/>
                <a:ext cx="1181" cy="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lang="pt-BR" sz="1000" u="none"/>
                  <a:t>A realidade é construída de fatos objetivamente mensuráveis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14" name="Google Shape;214;p9"/>
              <p:cNvSpPr/>
              <p:nvPr/>
            </p:nvSpPr>
            <p:spPr>
              <a:xfrm>
                <a:off x="1267" y="384"/>
                <a:ext cx="1267" cy="576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215" name="Google Shape;215;p9"/>
            <p:cNvGrpSpPr/>
            <p:nvPr/>
          </p:nvGrpSpPr>
          <p:grpSpPr>
            <a:xfrm>
              <a:off x="2534" y="384"/>
              <a:ext cx="1267" cy="576"/>
              <a:chOff x="2534" y="384"/>
              <a:chExt cx="1267" cy="576"/>
            </a:xfrm>
          </p:grpSpPr>
          <p:sp>
            <p:nvSpPr>
              <p:cNvPr id="216" name="Google Shape;216;p9"/>
              <p:cNvSpPr/>
              <p:nvPr/>
            </p:nvSpPr>
            <p:spPr>
              <a:xfrm>
                <a:off x="2577" y="384"/>
                <a:ext cx="1181" cy="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lang="pt-BR" sz="1000" u="none"/>
                  <a:t>A realidade é constituída de fenômenos socialmente construídos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17" name="Google Shape;217;p9"/>
              <p:cNvSpPr/>
              <p:nvPr/>
            </p:nvSpPr>
            <p:spPr>
              <a:xfrm>
                <a:off x="2534" y="384"/>
                <a:ext cx="1267" cy="576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218" name="Google Shape;218;p9"/>
            <p:cNvGrpSpPr/>
            <p:nvPr/>
          </p:nvGrpSpPr>
          <p:grpSpPr>
            <a:xfrm>
              <a:off x="0" y="960"/>
              <a:ext cx="1267" cy="480"/>
              <a:chOff x="0" y="960"/>
              <a:chExt cx="1267" cy="480"/>
            </a:xfrm>
          </p:grpSpPr>
          <p:sp>
            <p:nvSpPr>
              <p:cNvPr id="219" name="Google Shape;219;p9"/>
              <p:cNvSpPr/>
              <p:nvPr/>
            </p:nvSpPr>
            <p:spPr>
              <a:xfrm>
                <a:off x="43" y="960"/>
                <a:ext cx="1181" cy="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lang="pt-BR" sz="1000" u="none"/>
                  <a:t>Objetivo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20" name="Google Shape;220;p9"/>
              <p:cNvSpPr/>
              <p:nvPr/>
            </p:nvSpPr>
            <p:spPr>
              <a:xfrm>
                <a:off x="0" y="960"/>
                <a:ext cx="1267" cy="480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221" name="Google Shape;221;p9"/>
            <p:cNvGrpSpPr/>
            <p:nvPr/>
          </p:nvGrpSpPr>
          <p:grpSpPr>
            <a:xfrm>
              <a:off x="1267" y="960"/>
              <a:ext cx="1267" cy="480"/>
              <a:chOff x="1267" y="960"/>
              <a:chExt cx="1267" cy="480"/>
            </a:xfrm>
          </p:grpSpPr>
          <p:sp>
            <p:nvSpPr>
              <p:cNvPr id="222" name="Google Shape;222;p9"/>
              <p:cNvSpPr/>
              <p:nvPr/>
            </p:nvSpPr>
            <p:spPr>
              <a:xfrm>
                <a:off x="1310" y="960"/>
                <a:ext cx="1181" cy="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lang="pt-BR" sz="1000" u="none"/>
                  <a:t>Determinar as causas dos fatos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23" name="Google Shape;223;p9"/>
              <p:cNvSpPr/>
              <p:nvPr/>
            </p:nvSpPr>
            <p:spPr>
              <a:xfrm>
                <a:off x="1267" y="960"/>
                <a:ext cx="1267" cy="480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224" name="Google Shape;224;p9"/>
            <p:cNvGrpSpPr/>
            <p:nvPr/>
          </p:nvGrpSpPr>
          <p:grpSpPr>
            <a:xfrm>
              <a:off x="2534" y="960"/>
              <a:ext cx="1267" cy="480"/>
              <a:chOff x="2534" y="960"/>
              <a:chExt cx="1267" cy="480"/>
            </a:xfrm>
          </p:grpSpPr>
          <p:sp>
            <p:nvSpPr>
              <p:cNvPr id="225" name="Google Shape;225;p9"/>
              <p:cNvSpPr/>
              <p:nvPr/>
            </p:nvSpPr>
            <p:spPr>
              <a:xfrm>
                <a:off x="2577" y="960"/>
                <a:ext cx="1181" cy="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lang="pt-BR" sz="1000" u="none"/>
                  <a:t>Compreender melhor os fenômenos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26" name="Google Shape;226;p9"/>
              <p:cNvSpPr/>
              <p:nvPr/>
            </p:nvSpPr>
            <p:spPr>
              <a:xfrm>
                <a:off x="2534" y="960"/>
                <a:ext cx="1267" cy="480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227" name="Google Shape;227;p9"/>
            <p:cNvGrpSpPr/>
            <p:nvPr/>
          </p:nvGrpSpPr>
          <p:grpSpPr>
            <a:xfrm>
              <a:off x="0" y="1440"/>
              <a:ext cx="1267" cy="384"/>
              <a:chOff x="0" y="1440"/>
              <a:chExt cx="1267" cy="384"/>
            </a:xfrm>
          </p:grpSpPr>
          <p:sp>
            <p:nvSpPr>
              <p:cNvPr id="228" name="Google Shape;228;p9"/>
              <p:cNvSpPr/>
              <p:nvPr/>
            </p:nvSpPr>
            <p:spPr>
              <a:xfrm>
                <a:off x="43" y="1440"/>
                <a:ext cx="1181" cy="3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lang="pt-BR" sz="1000" u="none"/>
                  <a:t>Abordagem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29" name="Google Shape;229;p9"/>
              <p:cNvSpPr/>
              <p:nvPr/>
            </p:nvSpPr>
            <p:spPr>
              <a:xfrm>
                <a:off x="0" y="1440"/>
                <a:ext cx="1267" cy="384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230" name="Google Shape;230;p9"/>
            <p:cNvGrpSpPr/>
            <p:nvPr/>
          </p:nvGrpSpPr>
          <p:grpSpPr>
            <a:xfrm>
              <a:off x="1267" y="1440"/>
              <a:ext cx="1267" cy="384"/>
              <a:chOff x="1267" y="1440"/>
              <a:chExt cx="1267" cy="384"/>
            </a:xfrm>
          </p:grpSpPr>
          <p:sp>
            <p:nvSpPr>
              <p:cNvPr id="231" name="Google Shape;231;p9"/>
              <p:cNvSpPr/>
              <p:nvPr/>
            </p:nvSpPr>
            <p:spPr>
              <a:xfrm>
                <a:off x="1310" y="1440"/>
                <a:ext cx="1181" cy="3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lang="pt-BR" sz="1000" u="none"/>
                  <a:t>Experimental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32" name="Google Shape;232;p9"/>
              <p:cNvSpPr/>
              <p:nvPr/>
            </p:nvSpPr>
            <p:spPr>
              <a:xfrm>
                <a:off x="1267" y="1440"/>
                <a:ext cx="1267" cy="384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233" name="Google Shape;233;p9"/>
            <p:cNvGrpSpPr/>
            <p:nvPr/>
          </p:nvGrpSpPr>
          <p:grpSpPr>
            <a:xfrm>
              <a:off x="2534" y="1440"/>
              <a:ext cx="1267" cy="384"/>
              <a:chOff x="2534" y="1440"/>
              <a:chExt cx="1267" cy="384"/>
            </a:xfrm>
          </p:grpSpPr>
          <p:sp>
            <p:nvSpPr>
              <p:cNvPr id="234" name="Google Shape;234;p9"/>
              <p:cNvSpPr/>
              <p:nvPr/>
            </p:nvSpPr>
            <p:spPr>
              <a:xfrm>
                <a:off x="2577" y="1440"/>
                <a:ext cx="1181" cy="3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lang="pt-BR" sz="1000" u="none"/>
                  <a:t>Observacional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35" name="Google Shape;235;p9"/>
              <p:cNvSpPr/>
              <p:nvPr/>
            </p:nvSpPr>
            <p:spPr>
              <a:xfrm>
                <a:off x="2534" y="1440"/>
                <a:ext cx="1267" cy="384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236" name="Google Shape;236;p9"/>
            <p:cNvGrpSpPr/>
            <p:nvPr/>
          </p:nvGrpSpPr>
          <p:grpSpPr>
            <a:xfrm>
              <a:off x="0" y="1824"/>
              <a:ext cx="1267" cy="480"/>
              <a:chOff x="0" y="1824"/>
              <a:chExt cx="1267" cy="480"/>
            </a:xfrm>
          </p:grpSpPr>
          <p:sp>
            <p:nvSpPr>
              <p:cNvPr id="237" name="Google Shape;237;p9"/>
              <p:cNvSpPr/>
              <p:nvPr/>
            </p:nvSpPr>
            <p:spPr>
              <a:xfrm>
                <a:off x="43" y="1824"/>
                <a:ext cx="1181" cy="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lang="pt-BR" sz="1000" u="none"/>
                  <a:t>Papel do Pesquisador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38" name="Google Shape;238;p9"/>
              <p:cNvSpPr/>
              <p:nvPr/>
            </p:nvSpPr>
            <p:spPr>
              <a:xfrm>
                <a:off x="0" y="1824"/>
                <a:ext cx="1267" cy="480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239" name="Google Shape;239;p9"/>
            <p:cNvGrpSpPr/>
            <p:nvPr/>
          </p:nvGrpSpPr>
          <p:grpSpPr>
            <a:xfrm>
              <a:off x="1267" y="1824"/>
              <a:ext cx="1267" cy="480"/>
              <a:chOff x="1267" y="1824"/>
              <a:chExt cx="1267" cy="480"/>
            </a:xfrm>
          </p:grpSpPr>
          <p:sp>
            <p:nvSpPr>
              <p:cNvPr id="240" name="Google Shape;240;p9"/>
              <p:cNvSpPr/>
              <p:nvPr/>
            </p:nvSpPr>
            <p:spPr>
              <a:xfrm>
                <a:off x="1310" y="1824"/>
                <a:ext cx="1181" cy="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lang="pt-BR" sz="1000" u="none"/>
                  <a:t>Imparcial e neutro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41" name="Google Shape;241;p9"/>
              <p:cNvSpPr/>
              <p:nvPr/>
            </p:nvSpPr>
            <p:spPr>
              <a:xfrm>
                <a:off x="1267" y="1824"/>
                <a:ext cx="1267" cy="480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  <p:grpSp>
          <p:nvGrpSpPr>
            <p:cNvPr id="242" name="Google Shape;242;p9"/>
            <p:cNvGrpSpPr/>
            <p:nvPr/>
          </p:nvGrpSpPr>
          <p:grpSpPr>
            <a:xfrm>
              <a:off x="2534" y="1824"/>
              <a:ext cx="1267" cy="480"/>
              <a:chOff x="2534" y="1824"/>
              <a:chExt cx="1267" cy="480"/>
            </a:xfrm>
          </p:grpSpPr>
          <p:sp>
            <p:nvSpPr>
              <p:cNvPr id="243" name="Google Shape;243;p9"/>
              <p:cNvSpPr/>
              <p:nvPr/>
            </p:nvSpPr>
            <p:spPr>
              <a:xfrm>
                <a:off x="2577" y="1824"/>
                <a:ext cx="1181" cy="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Arial"/>
                  <a:buNone/>
                </a:pPr>
                <a:r>
                  <a:rPr b="0" lang="pt-BR" sz="1000" u="none"/>
                  <a:t>Participante não-neutro do fenômeno</a:t>
                </a:r>
                <a:endParaRPr b="0" sz="1200" u="none"/>
              </a:p>
              <a:p>
                <a:pPr indent="0" lvl="0" marL="0" rtl="0" algn="just">
                  <a:spcBef>
                    <a:spcPts val="0"/>
                  </a:spcBef>
                  <a:spcAft>
                    <a:spcPts val="0"/>
                  </a:spcAft>
                  <a:buSzPts val="2400"/>
                  <a:buFont typeface="Arial"/>
                  <a:buNone/>
                </a:pPr>
                <a:r>
                  <a:t/>
                </a:r>
                <a:endParaRPr b="0" sz="2400" u="none"/>
              </a:p>
            </p:txBody>
          </p:sp>
          <p:sp>
            <p:nvSpPr>
              <p:cNvPr id="244" name="Google Shape;244;p9"/>
              <p:cNvSpPr/>
              <p:nvPr/>
            </p:nvSpPr>
            <p:spPr>
              <a:xfrm>
                <a:off x="2534" y="1824"/>
                <a:ext cx="1267" cy="480"/>
              </a:xfrm>
              <a:prstGeom prst="rect">
                <a:avLst/>
              </a:prstGeom>
              <a:noFill/>
              <a:ln cap="flat" cmpd="sng" w="9525">
                <a:solidFill>
                  <a:srgbClr val="A0A0A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/>
              </a:p>
            </p:txBody>
          </p:sp>
        </p:grpSp>
      </p:grpSp>
      <p:sp>
        <p:nvSpPr>
          <p:cNvPr id="245" name="Google Shape;245;p9"/>
          <p:cNvSpPr/>
          <p:nvPr/>
        </p:nvSpPr>
        <p:spPr>
          <a:xfrm>
            <a:off x="609600" y="2702235"/>
            <a:ext cx="7162800" cy="1066800"/>
          </a:xfrm>
          <a:prstGeom prst="rect">
            <a:avLst/>
          </a:prstGeom>
          <a:noFill/>
          <a:ln cap="flat" cmpd="sng" w="9525">
            <a:solidFill>
              <a:srgbClr val="FF993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2024-10-21T07:25:39Z</dcterms:created>
  <dc:creator>Clarissa Coêlho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2024-10-09T00:00:00Z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2024-10-21T00:00:00Z</vt:filetime>
  </property>
  <property fmtid="{D5CDD505-2E9C-101B-9397-08002B2CF9AE}" pid="5" name="Producer">
    <vt:lpwstr>Microsoft® PowerPoint® 2016</vt:lpwstr>
  </property>
</Properties>
</file>